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4"/>
  </p:notesMasterIdLst>
  <p:handoutMasterIdLst>
    <p:handoutMasterId r:id="rId75"/>
  </p:handout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22" r:id="rId49"/>
    <p:sldId id="323" r:id="rId50"/>
    <p:sldId id="324" r:id="rId51"/>
    <p:sldId id="325" r:id="rId52"/>
    <p:sldId id="326" r:id="rId53"/>
    <p:sldId id="327" r:id="rId54"/>
    <p:sldId id="328" r:id="rId55"/>
    <p:sldId id="305" r:id="rId56"/>
    <p:sldId id="307" r:id="rId57"/>
    <p:sldId id="306" r:id="rId58"/>
    <p:sldId id="308" r:id="rId59"/>
    <p:sldId id="309" r:id="rId60"/>
    <p:sldId id="311" r:id="rId61"/>
    <p:sldId id="310" r:id="rId62"/>
    <p:sldId id="312" r:id="rId63"/>
    <p:sldId id="314" r:id="rId64"/>
    <p:sldId id="313" r:id="rId65"/>
    <p:sldId id="316" r:id="rId66"/>
    <p:sldId id="315" r:id="rId67"/>
    <p:sldId id="320" r:id="rId68"/>
    <p:sldId id="329" r:id="rId69"/>
    <p:sldId id="318" r:id="rId70"/>
    <p:sldId id="319" r:id="rId71"/>
    <p:sldId id="321" r:id="rId72"/>
    <p:sldId id="280" r:id="rId7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3792">
          <p15:clr>
            <a:srgbClr val="A4A3A4"/>
          </p15:clr>
        </p15:guide>
        <p15:guide id="4" orient="horz" pos="336">
          <p15:clr>
            <a:srgbClr val="A4A3A4"/>
          </p15:clr>
        </p15:guide>
        <p15:guide id="5" orient="horz" pos="1920">
          <p15:clr>
            <a:srgbClr val="A4A3A4"/>
          </p15:clr>
        </p15:guide>
        <p15:guide id="6" orient="horz" pos="3984">
          <p15:clr>
            <a:srgbClr val="A4A3A4"/>
          </p15:clr>
        </p15:guide>
        <p15:guide id="7" orient="horz" pos="1152">
          <p15:clr>
            <a:srgbClr val="A4A3A4"/>
          </p15:clr>
        </p15:guide>
        <p15:guide id="8" pos="3839">
          <p15:clr>
            <a:srgbClr val="A4A3A4"/>
          </p15:clr>
        </p15:guide>
        <p15:guide id="9" pos="671">
          <p15:clr>
            <a:srgbClr val="A4A3A4"/>
          </p15:clr>
        </p15:guide>
        <p15:guide id="10" pos="7007">
          <p15:clr>
            <a:srgbClr val="A4A3A4"/>
          </p15:clr>
        </p15:guide>
        <p15:guide id="11" pos="6143">
          <p15:clr>
            <a:srgbClr val="A4A3A4"/>
          </p15:clr>
        </p15:guide>
        <p15:guide id="12" pos="3263">
          <p15:clr>
            <a:srgbClr val="A4A3A4"/>
          </p15:clr>
        </p15:guide>
        <p15:guide id="13" pos="7391">
          <p15:clr>
            <a:srgbClr val="A4A3A4"/>
          </p15:clr>
        </p15:guide>
        <p15:guide id="14" pos="369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4" autoAdjust="0"/>
    <p:restoredTop sz="86470" autoAdjust="0"/>
  </p:normalViewPr>
  <p:slideViewPr>
    <p:cSldViewPr showGuides="1">
      <p:cViewPr varScale="1">
        <p:scale>
          <a:sx n="71" d="100"/>
          <a:sy n="71" d="100"/>
        </p:scale>
        <p:origin x="1075" y="48"/>
      </p:cViewPr>
      <p:guideLst>
        <p:guide orient="horz" pos="2160"/>
        <p:guide orient="horz" pos="1008"/>
        <p:guide orient="horz" pos="3792"/>
        <p:guide orient="horz" pos="336"/>
        <p:guide orient="horz" pos="1920"/>
        <p:guide orient="horz" pos="3984"/>
        <p:guide orient="horz" pos="1152"/>
        <p:guide pos="3839"/>
        <p:guide pos="671"/>
        <p:guide pos="7007"/>
        <p:guide pos="6143"/>
        <p:guide pos="3263"/>
        <p:guide pos="7391"/>
        <p:guide pos="36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1680"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305186-D649-48FA-B78E-8F45C3656F47}" type="doc">
      <dgm:prSet loTypeId="urn:microsoft.com/office/officeart/2005/8/layout/vList3" loCatId="list" qsTypeId="urn:microsoft.com/office/officeart/2005/8/quickstyle/simple5" qsCatId="simple" csTypeId="urn:microsoft.com/office/officeart/2005/8/colors/accent1_2" csCatId="accent1" phldr="1"/>
      <dgm:spPr/>
    </dgm:pt>
    <dgm:pt modelId="{FDA4FDE7-C344-4540-879B-58111293977B}">
      <dgm:prSet phldrT="[Text]"/>
      <dgm:spPr/>
      <dgm:t>
        <a:bodyPr/>
        <a:lstStyle/>
        <a:p>
          <a:r>
            <a:rPr lang="en-US" b="1"/>
            <a:t>The Three-Tier Architecture</a:t>
          </a:r>
        </a:p>
      </dgm:t>
    </dgm:pt>
    <dgm:pt modelId="{D88E0B77-67A5-4B08-B67A-342AA9388813}" type="parTrans" cxnId="{C2D04DC2-7A55-4E44-9AA3-4BD5CD656110}">
      <dgm:prSet/>
      <dgm:spPr/>
      <dgm:t>
        <a:bodyPr/>
        <a:lstStyle/>
        <a:p>
          <a:endParaRPr lang="en-US" b="1"/>
        </a:p>
      </dgm:t>
    </dgm:pt>
    <dgm:pt modelId="{D024B877-81C8-4B1A-9DD7-C43A298F6D6C}" type="sibTrans" cxnId="{C2D04DC2-7A55-4E44-9AA3-4BD5CD656110}">
      <dgm:prSet/>
      <dgm:spPr/>
      <dgm:t>
        <a:bodyPr/>
        <a:lstStyle/>
        <a:p>
          <a:endParaRPr lang="en-US" b="1"/>
        </a:p>
      </dgm:t>
    </dgm:pt>
    <dgm:pt modelId="{2C58357C-ABFC-41F0-A285-63E9A93479F4}">
      <dgm:prSet phldrT="[Text]"/>
      <dgm:spPr/>
      <dgm:t>
        <a:bodyPr/>
        <a:lstStyle/>
        <a:p>
          <a:r>
            <a:rPr lang="en-US" b="1"/>
            <a:t>The SQL Environment</a:t>
          </a:r>
        </a:p>
      </dgm:t>
    </dgm:pt>
    <dgm:pt modelId="{168C4D39-0BEF-4DB1-9151-155B368267CF}" type="parTrans" cxnId="{4E8C3437-AE62-4F32-AD1C-B913A314A6CF}">
      <dgm:prSet/>
      <dgm:spPr/>
      <dgm:t>
        <a:bodyPr/>
        <a:lstStyle/>
        <a:p>
          <a:endParaRPr lang="en-US" b="1"/>
        </a:p>
      </dgm:t>
    </dgm:pt>
    <dgm:pt modelId="{E50FDCE2-EED8-4B46-8A05-8089EBB68C71}" type="sibTrans" cxnId="{4E8C3437-AE62-4F32-AD1C-B913A314A6CF}">
      <dgm:prSet/>
      <dgm:spPr/>
      <dgm:t>
        <a:bodyPr/>
        <a:lstStyle/>
        <a:p>
          <a:endParaRPr lang="en-US" b="1"/>
        </a:p>
      </dgm:t>
    </dgm:pt>
    <dgm:pt modelId="{B25B090A-56B4-4991-8D3C-0FD15F8B9A09}">
      <dgm:prSet phldrT="[Text]"/>
      <dgm:spPr/>
      <dgm:t>
        <a:bodyPr/>
        <a:lstStyle/>
        <a:p>
          <a:r>
            <a:rPr lang="en-US" b="1"/>
            <a:t>The SQL / Host-Language Interface</a:t>
          </a:r>
        </a:p>
      </dgm:t>
    </dgm:pt>
    <dgm:pt modelId="{FCA6E822-FC3A-4AC6-922D-861C55DB3519}" type="parTrans" cxnId="{46B30F88-70A5-41B1-8222-A27629509E83}">
      <dgm:prSet/>
      <dgm:spPr/>
      <dgm:t>
        <a:bodyPr/>
        <a:lstStyle/>
        <a:p>
          <a:endParaRPr lang="en-US" b="1"/>
        </a:p>
      </dgm:t>
    </dgm:pt>
    <dgm:pt modelId="{D88C6A3B-E929-4BB8-9A44-3F37822AF745}" type="sibTrans" cxnId="{46B30F88-70A5-41B1-8222-A27629509E83}">
      <dgm:prSet/>
      <dgm:spPr/>
      <dgm:t>
        <a:bodyPr/>
        <a:lstStyle/>
        <a:p>
          <a:endParaRPr lang="en-US" b="1"/>
        </a:p>
      </dgm:t>
    </dgm:pt>
    <dgm:pt modelId="{7B74EFEF-382C-4C4D-93E9-4A5FE1A1F969}">
      <dgm:prSet phldrT="[Text]"/>
      <dgm:spPr/>
      <dgm:t>
        <a:bodyPr/>
        <a:lstStyle/>
        <a:p>
          <a:r>
            <a:rPr lang="en-US" b="1"/>
            <a:t>Stored Procedure</a:t>
          </a:r>
        </a:p>
      </dgm:t>
    </dgm:pt>
    <dgm:pt modelId="{347BFC92-006D-4E3B-BCF9-BEC4AC4F7FFB}" type="parTrans" cxnId="{8B260C3B-2F23-4CEE-909D-4BD180322A62}">
      <dgm:prSet/>
      <dgm:spPr/>
      <dgm:t>
        <a:bodyPr/>
        <a:lstStyle/>
        <a:p>
          <a:endParaRPr lang="en-US" b="1"/>
        </a:p>
      </dgm:t>
    </dgm:pt>
    <dgm:pt modelId="{D73EC203-732D-4343-99BD-D845CEC9CC29}" type="sibTrans" cxnId="{8B260C3B-2F23-4CEE-909D-4BD180322A62}">
      <dgm:prSet/>
      <dgm:spPr/>
      <dgm:t>
        <a:bodyPr/>
        <a:lstStyle/>
        <a:p>
          <a:endParaRPr lang="en-US" b="1"/>
        </a:p>
      </dgm:t>
    </dgm:pt>
    <dgm:pt modelId="{5B874FBF-476C-4027-A8D6-B00DEE3F7273}">
      <dgm:prSet phldrT="[Text]"/>
      <dgm:spPr/>
      <dgm:t>
        <a:bodyPr/>
        <a:lstStyle/>
        <a:p>
          <a:r>
            <a:rPr lang="en-US" b="1"/>
            <a:t>Using a Call-Level Interface</a:t>
          </a:r>
        </a:p>
      </dgm:t>
    </dgm:pt>
    <dgm:pt modelId="{C7149AC4-AD7F-43C2-8C46-F6B4869580FE}" type="parTrans" cxnId="{B9D808EA-4DC0-4D50-AB22-50539BC6F9D8}">
      <dgm:prSet/>
      <dgm:spPr/>
      <dgm:t>
        <a:bodyPr/>
        <a:lstStyle/>
        <a:p>
          <a:endParaRPr lang="en-US" b="1"/>
        </a:p>
      </dgm:t>
    </dgm:pt>
    <dgm:pt modelId="{35FEDAAE-87E6-4186-8178-3128A52465C7}" type="sibTrans" cxnId="{B9D808EA-4DC0-4D50-AB22-50539BC6F9D8}">
      <dgm:prSet/>
      <dgm:spPr/>
      <dgm:t>
        <a:bodyPr/>
        <a:lstStyle/>
        <a:p>
          <a:endParaRPr lang="en-US" b="1"/>
        </a:p>
      </dgm:t>
    </dgm:pt>
    <dgm:pt modelId="{47E6C275-7466-44D4-A4CF-D1ACDFF83D90}">
      <dgm:prSet phldrT="[Text]"/>
      <dgm:spPr/>
      <dgm:t>
        <a:bodyPr/>
        <a:lstStyle/>
        <a:p>
          <a:r>
            <a:rPr lang="en-US" b="1"/>
            <a:t>JDBC</a:t>
          </a:r>
        </a:p>
      </dgm:t>
    </dgm:pt>
    <dgm:pt modelId="{5BC80B11-292D-449B-9053-0A65FDE751C7}" type="parTrans" cxnId="{11F284BC-92E4-47AB-96E5-50873442369D}">
      <dgm:prSet/>
      <dgm:spPr/>
      <dgm:t>
        <a:bodyPr/>
        <a:lstStyle/>
        <a:p>
          <a:endParaRPr lang="en-US" b="1"/>
        </a:p>
      </dgm:t>
    </dgm:pt>
    <dgm:pt modelId="{4D0A3B13-4E94-47D5-B019-6C8F1FC04657}" type="sibTrans" cxnId="{11F284BC-92E4-47AB-96E5-50873442369D}">
      <dgm:prSet/>
      <dgm:spPr/>
      <dgm:t>
        <a:bodyPr/>
        <a:lstStyle/>
        <a:p>
          <a:endParaRPr lang="en-US" b="1"/>
        </a:p>
      </dgm:t>
    </dgm:pt>
    <dgm:pt modelId="{1E800E20-3F4D-4181-9309-8F6AD79579FC}">
      <dgm:prSet phldrT="[Text]"/>
      <dgm:spPr/>
      <dgm:t>
        <a:bodyPr/>
        <a:lstStyle/>
        <a:p>
          <a:r>
            <a:rPr lang="en-US" b="1"/>
            <a:t>PHP</a:t>
          </a:r>
        </a:p>
      </dgm:t>
    </dgm:pt>
    <dgm:pt modelId="{53EF5DDC-5838-4611-B040-EFD18755BB55}" type="parTrans" cxnId="{7368637C-1D71-4451-B7E9-B07CDE09B907}">
      <dgm:prSet/>
      <dgm:spPr/>
      <dgm:t>
        <a:bodyPr/>
        <a:lstStyle/>
        <a:p>
          <a:endParaRPr lang="en-US" b="1"/>
        </a:p>
      </dgm:t>
    </dgm:pt>
    <dgm:pt modelId="{1067E883-F29F-491C-A7BD-CB4474B29028}" type="sibTrans" cxnId="{7368637C-1D71-4451-B7E9-B07CDE09B907}">
      <dgm:prSet/>
      <dgm:spPr/>
      <dgm:t>
        <a:bodyPr/>
        <a:lstStyle/>
        <a:p>
          <a:endParaRPr lang="en-US" b="1"/>
        </a:p>
      </dgm:t>
    </dgm:pt>
    <dgm:pt modelId="{0AA34221-439A-4A5C-BBB8-716E2BD7B39F}" type="pres">
      <dgm:prSet presAssocID="{8E305186-D649-48FA-B78E-8F45C3656F47}" presName="linearFlow" presStyleCnt="0">
        <dgm:presLayoutVars>
          <dgm:dir/>
          <dgm:resizeHandles val="exact"/>
        </dgm:presLayoutVars>
      </dgm:prSet>
      <dgm:spPr/>
    </dgm:pt>
    <dgm:pt modelId="{9C682315-97D3-4DCA-8A89-88C8349E85EE}" type="pres">
      <dgm:prSet presAssocID="{FDA4FDE7-C344-4540-879B-58111293977B}" presName="composite" presStyleCnt="0"/>
      <dgm:spPr/>
    </dgm:pt>
    <dgm:pt modelId="{0F65CC93-B336-410B-81E1-15E6A3505167}" type="pres">
      <dgm:prSet presAssocID="{FDA4FDE7-C344-4540-879B-58111293977B}" presName="imgShp" presStyleLbl="fgImgPlace1" presStyleIdx="0" presStyleCnt="7"/>
      <dgm:spPr/>
    </dgm:pt>
    <dgm:pt modelId="{816A850A-302A-4E80-8B0B-DAC08B475DE5}" type="pres">
      <dgm:prSet presAssocID="{FDA4FDE7-C344-4540-879B-58111293977B}" presName="txShp" presStyleLbl="node1" presStyleIdx="0" presStyleCnt="7">
        <dgm:presLayoutVars>
          <dgm:bulletEnabled val="1"/>
        </dgm:presLayoutVars>
      </dgm:prSet>
      <dgm:spPr/>
    </dgm:pt>
    <dgm:pt modelId="{AD0F7652-1D95-4D6D-9627-DEC820C78E70}" type="pres">
      <dgm:prSet presAssocID="{D024B877-81C8-4B1A-9DD7-C43A298F6D6C}" presName="spacing" presStyleCnt="0"/>
      <dgm:spPr/>
    </dgm:pt>
    <dgm:pt modelId="{24789413-EEA0-47FE-83BE-92912D0D5362}" type="pres">
      <dgm:prSet presAssocID="{2C58357C-ABFC-41F0-A285-63E9A93479F4}" presName="composite" presStyleCnt="0"/>
      <dgm:spPr/>
    </dgm:pt>
    <dgm:pt modelId="{0B40D299-BE4B-4F6F-B113-0817A82D3779}" type="pres">
      <dgm:prSet presAssocID="{2C58357C-ABFC-41F0-A285-63E9A93479F4}" presName="imgShp" presStyleLbl="fgImgPlace1" presStyleIdx="1" presStyleCnt="7"/>
      <dgm:spPr/>
    </dgm:pt>
    <dgm:pt modelId="{9BB3C9E3-1923-44F0-877F-986AF1121415}" type="pres">
      <dgm:prSet presAssocID="{2C58357C-ABFC-41F0-A285-63E9A93479F4}" presName="txShp" presStyleLbl="node1" presStyleIdx="1" presStyleCnt="7">
        <dgm:presLayoutVars>
          <dgm:bulletEnabled val="1"/>
        </dgm:presLayoutVars>
      </dgm:prSet>
      <dgm:spPr/>
    </dgm:pt>
    <dgm:pt modelId="{4745A7DE-C4DB-4948-BBD7-29F183AA1FA5}" type="pres">
      <dgm:prSet presAssocID="{E50FDCE2-EED8-4B46-8A05-8089EBB68C71}" presName="spacing" presStyleCnt="0"/>
      <dgm:spPr/>
    </dgm:pt>
    <dgm:pt modelId="{4145A83D-71D0-4202-9980-DBA574D4375B}" type="pres">
      <dgm:prSet presAssocID="{B25B090A-56B4-4991-8D3C-0FD15F8B9A09}" presName="composite" presStyleCnt="0"/>
      <dgm:spPr/>
    </dgm:pt>
    <dgm:pt modelId="{C9510E84-E4D2-40CF-A3F1-6C7A72AF9C84}" type="pres">
      <dgm:prSet presAssocID="{B25B090A-56B4-4991-8D3C-0FD15F8B9A09}" presName="imgShp" presStyleLbl="fgImgPlace1" presStyleIdx="2" presStyleCnt="7"/>
      <dgm:spPr/>
    </dgm:pt>
    <dgm:pt modelId="{9330E214-81C6-4EAF-8777-2E70BC102602}" type="pres">
      <dgm:prSet presAssocID="{B25B090A-56B4-4991-8D3C-0FD15F8B9A09}" presName="txShp" presStyleLbl="node1" presStyleIdx="2" presStyleCnt="7">
        <dgm:presLayoutVars>
          <dgm:bulletEnabled val="1"/>
        </dgm:presLayoutVars>
      </dgm:prSet>
      <dgm:spPr/>
    </dgm:pt>
    <dgm:pt modelId="{87477F7C-1082-4673-BE58-80F0D78EF999}" type="pres">
      <dgm:prSet presAssocID="{D88C6A3B-E929-4BB8-9A44-3F37822AF745}" presName="spacing" presStyleCnt="0"/>
      <dgm:spPr/>
    </dgm:pt>
    <dgm:pt modelId="{6D4DCBB8-0555-458B-85F7-20CBCBCEFB83}" type="pres">
      <dgm:prSet presAssocID="{7B74EFEF-382C-4C4D-93E9-4A5FE1A1F969}" presName="composite" presStyleCnt="0"/>
      <dgm:spPr/>
    </dgm:pt>
    <dgm:pt modelId="{C87CA560-F06D-4EFE-A9B9-2DB927837174}" type="pres">
      <dgm:prSet presAssocID="{7B74EFEF-382C-4C4D-93E9-4A5FE1A1F969}" presName="imgShp" presStyleLbl="fgImgPlace1" presStyleIdx="3" presStyleCnt="7"/>
      <dgm:spPr/>
    </dgm:pt>
    <dgm:pt modelId="{0C853AA0-F4F2-428E-9360-38F69952F47E}" type="pres">
      <dgm:prSet presAssocID="{7B74EFEF-382C-4C4D-93E9-4A5FE1A1F969}" presName="txShp" presStyleLbl="node1" presStyleIdx="3" presStyleCnt="7">
        <dgm:presLayoutVars>
          <dgm:bulletEnabled val="1"/>
        </dgm:presLayoutVars>
      </dgm:prSet>
      <dgm:spPr/>
    </dgm:pt>
    <dgm:pt modelId="{7871D021-B6DC-4D57-93AE-A33DED403869}" type="pres">
      <dgm:prSet presAssocID="{D73EC203-732D-4343-99BD-D845CEC9CC29}" presName="spacing" presStyleCnt="0"/>
      <dgm:spPr/>
    </dgm:pt>
    <dgm:pt modelId="{B59BFD13-9377-47EB-ABB8-F046516A85AD}" type="pres">
      <dgm:prSet presAssocID="{5B874FBF-476C-4027-A8D6-B00DEE3F7273}" presName="composite" presStyleCnt="0"/>
      <dgm:spPr/>
    </dgm:pt>
    <dgm:pt modelId="{167ECCD3-44A4-4FBF-A9A7-2ABE6B3D10C2}" type="pres">
      <dgm:prSet presAssocID="{5B874FBF-476C-4027-A8D6-B00DEE3F7273}" presName="imgShp" presStyleLbl="fgImgPlace1" presStyleIdx="4" presStyleCnt="7"/>
      <dgm:spPr/>
    </dgm:pt>
    <dgm:pt modelId="{21A3CC5A-C40F-4B5D-9BC8-2BC9A3BBF526}" type="pres">
      <dgm:prSet presAssocID="{5B874FBF-476C-4027-A8D6-B00DEE3F7273}" presName="txShp" presStyleLbl="node1" presStyleIdx="4" presStyleCnt="7">
        <dgm:presLayoutVars>
          <dgm:bulletEnabled val="1"/>
        </dgm:presLayoutVars>
      </dgm:prSet>
      <dgm:spPr/>
    </dgm:pt>
    <dgm:pt modelId="{2FE7BCE0-F5F8-4842-BF89-CED6B8CF62E9}" type="pres">
      <dgm:prSet presAssocID="{35FEDAAE-87E6-4186-8178-3128A52465C7}" presName="spacing" presStyleCnt="0"/>
      <dgm:spPr/>
    </dgm:pt>
    <dgm:pt modelId="{972620D8-C810-4B26-8F04-8F9A37198743}" type="pres">
      <dgm:prSet presAssocID="{47E6C275-7466-44D4-A4CF-D1ACDFF83D90}" presName="composite" presStyleCnt="0"/>
      <dgm:spPr/>
    </dgm:pt>
    <dgm:pt modelId="{C4FDA205-79B4-436B-98EF-F297AC7B38C9}" type="pres">
      <dgm:prSet presAssocID="{47E6C275-7466-44D4-A4CF-D1ACDFF83D90}" presName="imgShp" presStyleLbl="fgImgPlace1" presStyleIdx="5" presStyleCnt="7"/>
      <dgm:spPr/>
    </dgm:pt>
    <dgm:pt modelId="{37400B7B-8DB1-4884-BE3D-45EBC86697FA}" type="pres">
      <dgm:prSet presAssocID="{47E6C275-7466-44D4-A4CF-D1ACDFF83D90}" presName="txShp" presStyleLbl="node1" presStyleIdx="5" presStyleCnt="7">
        <dgm:presLayoutVars>
          <dgm:bulletEnabled val="1"/>
        </dgm:presLayoutVars>
      </dgm:prSet>
      <dgm:spPr/>
    </dgm:pt>
    <dgm:pt modelId="{649F6985-88BF-4A7E-93AC-C0D8D9832CA2}" type="pres">
      <dgm:prSet presAssocID="{4D0A3B13-4E94-47D5-B019-6C8F1FC04657}" presName="spacing" presStyleCnt="0"/>
      <dgm:spPr/>
    </dgm:pt>
    <dgm:pt modelId="{11A76F9C-066A-4D24-AAC9-70804DBFE907}" type="pres">
      <dgm:prSet presAssocID="{1E800E20-3F4D-4181-9309-8F6AD79579FC}" presName="composite" presStyleCnt="0"/>
      <dgm:spPr/>
    </dgm:pt>
    <dgm:pt modelId="{8AEEC546-A7A8-458B-AA3F-5D87A60A5A52}" type="pres">
      <dgm:prSet presAssocID="{1E800E20-3F4D-4181-9309-8F6AD79579FC}" presName="imgShp" presStyleLbl="fgImgPlace1" presStyleIdx="6" presStyleCnt="7"/>
      <dgm:spPr/>
    </dgm:pt>
    <dgm:pt modelId="{60737C12-69BC-4C62-8823-D3100AD400BC}" type="pres">
      <dgm:prSet presAssocID="{1E800E20-3F4D-4181-9309-8F6AD79579FC}" presName="txShp" presStyleLbl="node1" presStyleIdx="6" presStyleCnt="7">
        <dgm:presLayoutVars>
          <dgm:bulletEnabled val="1"/>
        </dgm:presLayoutVars>
      </dgm:prSet>
      <dgm:spPr/>
    </dgm:pt>
  </dgm:ptLst>
  <dgm:cxnLst>
    <dgm:cxn modelId="{1B71B927-76BF-4EF9-B8C4-82823FCB3A38}" type="presOf" srcId="{8E305186-D649-48FA-B78E-8F45C3656F47}" destId="{0AA34221-439A-4A5C-BBB8-716E2BD7B39F}" srcOrd="0" destOrd="0" presId="urn:microsoft.com/office/officeart/2005/8/layout/vList3"/>
    <dgm:cxn modelId="{5036262F-5953-46BE-ACC1-8CA060901E05}" type="presOf" srcId="{2C58357C-ABFC-41F0-A285-63E9A93479F4}" destId="{9BB3C9E3-1923-44F0-877F-986AF1121415}" srcOrd="0" destOrd="0" presId="urn:microsoft.com/office/officeart/2005/8/layout/vList3"/>
    <dgm:cxn modelId="{4E8C3437-AE62-4F32-AD1C-B913A314A6CF}" srcId="{8E305186-D649-48FA-B78E-8F45C3656F47}" destId="{2C58357C-ABFC-41F0-A285-63E9A93479F4}" srcOrd="1" destOrd="0" parTransId="{168C4D39-0BEF-4DB1-9151-155B368267CF}" sibTransId="{E50FDCE2-EED8-4B46-8A05-8089EBB68C71}"/>
    <dgm:cxn modelId="{8B260C3B-2F23-4CEE-909D-4BD180322A62}" srcId="{8E305186-D649-48FA-B78E-8F45C3656F47}" destId="{7B74EFEF-382C-4C4D-93E9-4A5FE1A1F969}" srcOrd="3" destOrd="0" parTransId="{347BFC92-006D-4E3B-BCF9-BEC4AC4F7FFB}" sibTransId="{D73EC203-732D-4343-99BD-D845CEC9CC29}"/>
    <dgm:cxn modelId="{3DC1DB6C-8C63-4072-AB36-9FF48B804090}" type="presOf" srcId="{5B874FBF-476C-4027-A8D6-B00DEE3F7273}" destId="{21A3CC5A-C40F-4B5D-9BC8-2BC9A3BBF526}" srcOrd="0" destOrd="0" presId="urn:microsoft.com/office/officeart/2005/8/layout/vList3"/>
    <dgm:cxn modelId="{7368637C-1D71-4451-B7E9-B07CDE09B907}" srcId="{8E305186-D649-48FA-B78E-8F45C3656F47}" destId="{1E800E20-3F4D-4181-9309-8F6AD79579FC}" srcOrd="6" destOrd="0" parTransId="{53EF5DDC-5838-4611-B040-EFD18755BB55}" sibTransId="{1067E883-F29F-491C-A7BD-CB4474B29028}"/>
    <dgm:cxn modelId="{46B30F88-70A5-41B1-8222-A27629509E83}" srcId="{8E305186-D649-48FA-B78E-8F45C3656F47}" destId="{B25B090A-56B4-4991-8D3C-0FD15F8B9A09}" srcOrd="2" destOrd="0" parTransId="{FCA6E822-FC3A-4AC6-922D-861C55DB3519}" sibTransId="{D88C6A3B-E929-4BB8-9A44-3F37822AF745}"/>
    <dgm:cxn modelId="{9F6E6798-108D-412C-9CC9-CEBCDAF51BCA}" type="presOf" srcId="{B25B090A-56B4-4991-8D3C-0FD15F8B9A09}" destId="{9330E214-81C6-4EAF-8777-2E70BC102602}" srcOrd="0" destOrd="0" presId="urn:microsoft.com/office/officeart/2005/8/layout/vList3"/>
    <dgm:cxn modelId="{72FB6EA8-4EF5-46D0-B680-E4C3340F7F46}" type="presOf" srcId="{FDA4FDE7-C344-4540-879B-58111293977B}" destId="{816A850A-302A-4E80-8B0B-DAC08B475DE5}" srcOrd="0" destOrd="0" presId="urn:microsoft.com/office/officeart/2005/8/layout/vList3"/>
    <dgm:cxn modelId="{11F284BC-92E4-47AB-96E5-50873442369D}" srcId="{8E305186-D649-48FA-B78E-8F45C3656F47}" destId="{47E6C275-7466-44D4-A4CF-D1ACDFF83D90}" srcOrd="5" destOrd="0" parTransId="{5BC80B11-292D-449B-9053-0A65FDE751C7}" sibTransId="{4D0A3B13-4E94-47D5-B019-6C8F1FC04657}"/>
    <dgm:cxn modelId="{C2D04DC2-7A55-4E44-9AA3-4BD5CD656110}" srcId="{8E305186-D649-48FA-B78E-8F45C3656F47}" destId="{FDA4FDE7-C344-4540-879B-58111293977B}" srcOrd="0" destOrd="0" parTransId="{D88E0B77-67A5-4B08-B67A-342AA9388813}" sibTransId="{D024B877-81C8-4B1A-9DD7-C43A298F6D6C}"/>
    <dgm:cxn modelId="{746931D9-F248-4493-BD38-05FBEA233A82}" type="presOf" srcId="{7B74EFEF-382C-4C4D-93E9-4A5FE1A1F969}" destId="{0C853AA0-F4F2-428E-9360-38F69952F47E}" srcOrd="0" destOrd="0" presId="urn:microsoft.com/office/officeart/2005/8/layout/vList3"/>
    <dgm:cxn modelId="{A32F60E2-7D5A-4B49-80F9-6AD5ED6294EB}" type="presOf" srcId="{1E800E20-3F4D-4181-9309-8F6AD79579FC}" destId="{60737C12-69BC-4C62-8823-D3100AD400BC}" srcOrd="0" destOrd="0" presId="urn:microsoft.com/office/officeart/2005/8/layout/vList3"/>
    <dgm:cxn modelId="{B9D808EA-4DC0-4D50-AB22-50539BC6F9D8}" srcId="{8E305186-D649-48FA-B78E-8F45C3656F47}" destId="{5B874FBF-476C-4027-A8D6-B00DEE3F7273}" srcOrd="4" destOrd="0" parTransId="{C7149AC4-AD7F-43C2-8C46-F6B4869580FE}" sibTransId="{35FEDAAE-87E6-4186-8178-3128A52465C7}"/>
    <dgm:cxn modelId="{C31DE4EA-EB62-444A-9256-AAA978B9C1B1}" type="presOf" srcId="{47E6C275-7466-44D4-A4CF-D1ACDFF83D90}" destId="{37400B7B-8DB1-4884-BE3D-45EBC86697FA}" srcOrd="0" destOrd="0" presId="urn:microsoft.com/office/officeart/2005/8/layout/vList3"/>
    <dgm:cxn modelId="{E43AA640-C9C9-4803-96B8-CD0F1655F5BD}" type="presParOf" srcId="{0AA34221-439A-4A5C-BBB8-716E2BD7B39F}" destId="{9C682315-97D3-4DCA-8A89-88C8349E85EE}" srcOrd="0" destOrd="0" presId="urn:microsoft.com/office/officeart/2005/8/layout/vList3"/>
    <dgm:cxn modelId="{E95A1098-6F87-4CF9-B3CE-61670883177D}" type="presParOf" srcId="{9C682315-97D3-4DCA-8A89-88C8349E85EE}" destId="{0F65CC93-B336-410B-81E1-15E6A3505167}" srcOrd="0" destOrd="0" presId="urn:microsoft.com/office/officeart/2005/8/layout/vList3"/>
    <dgm:cxn modelId="{F42C46A1-00A0-46EC-9127-3E14DE711AE4}" type="presParOf" srcId="{9C682315-97D3-4DCA-8A89-88C8349E85EE}" destId="{816A850A-302A-4E80-8B0B-DAC08B475DE5}" srcOrd="1" destOrd="0" presId="urn:microsoft.com/office/officeart/2005/8/layout/vList3"/>
    <dgm:cxn modelId="{CC57AEDF-2988-46E3-AE83-598755663D03}" type="presParOf" srcId="{0AA34221-439A-4A5C-BBB8-716E2BD7B39F}" destId="{AD0F7652-1D95-4D6D-9627-DEC820C78E70}" srcOrd="1" destOrd="0" presId="urn:microsoft.com/office/officeart/2005/8/layout/vList3"/>
    <dgm:cxn modelId="{CD1A1937-8412-4E98-B0E9-ECD6C6162E7D}" type="presParOf" srcId="{0AA34221-439A-4A5C-BBB8-716E2BD7B39F}" destId="{24789413-EEA0-47FE-83BE-92912D0D5362}" srcOrd="2" destOrd="0" presId="urn:microsoft.com/office/officeart/2005/8/layout/vList3"/>
    <dgm:cxn modelId="{E7412C31-3EBE-4585-8F46-E6968B274C65}" type="presParOf" srcId="{24789413-EEA0-47FE-83BE-92912D0D5362}" destId="{0B40D299-BE4B-4F6F-B113-0817A82D3779}" srcOrd="0" destOrd="0" presId="urn:microsoft.com/office/officeart/2005/8/layout/vList3"/>
    <dgm:cxn modelId="{EFC4502F-EB9F-4313-907F-765B53D3FE34}" type="presParOf" srcId="{24789413-EEA0-47FE-83BE-92912D0D5362}" destId="{9BB3C9E3-1923-44F0-877F-986AF1121415}" srcOrd="1" destOrd="0" presId="urn:microsoft.com/office/officeart/2005/8/layout/vList3"/>
    <dgm:cxn modelId="{44E4533D-846F-4213-AFD5-27C06400DB86}" type="presParOf" srcId="{0AA34221-439A-4A5C-BBB8-716E2BD7B39F}" destId="{4745A7DE-C4DB-4948-BBD7-29F183AA1FA5}" srcOrd="3" destOrd="0" presId="urn:microsoft.com/office/officeart/2005/8/layout/vList3"/>
    <dgm:cxn modelId="{ABE29A6B-DA6F-42BD-8051-4E10957C0BDC}" type="presParOf" srcId="{0AA34221-439A-4A5C-BBB8-716E2BD7B39F}" destId="{4145A83D-71D0-4202-9980-DBA574D4375B}" srcOrd="4" destOrd="0" presId="urn:microsoft.com/office/officeart/2005/8/layout/vList3"/>
    <dgm:cxn modelId="{5CEE951C-4A94-4CDA-BF89-04BBC5C23338}" type="presParOf" srcId="{4145A83D-71D0-4202-9980-DBA574D4375B}" destId="{C9510E84-E4D2-40CF-A3F1-6C7A72AF9C84}" srcOrd="0" destOrd="0" presId="urn:microsoft.com/office/officeart/2005/8/layout/vList3"/>
    <dgm:cxn modelId="{669B4324-9901-4652-A82D-3B67E2C67EA3}" type="presParOf" srcId="{4145A83D-71D0-4202-9980-DBA574D4375B}" destId="{9330E214-81C6-4EAF-8777-2E70BC102602}" srcOrd="1" destOrd="0" presId="urn:microsoft.com/office/officeart/2005/8/layout/vList3"/>
    <dgm:cxn modelId="{0F7EC989-6D44-4C25-9D3E-09ED467BB4F0}" type="presParOf" srcId="{0AA34221-439A-4A5C-BBB8-716E2BD7B39F}" destId="{87477F7C-1082-4673-BE58-80F0D78EF999}" srcOrd="5" destOrd="0" presId="urn:microsoft.com/office/officeart/2005/8/layout/vList3"/>
    <dgm:cxn modelId="{7CA3B789-FAA8-48CC-892B-5FAF654561AD}" type="presParOf" srcId="{0AA34221-439A-4A5C-BBB8-716E2BD7B39F}" destId="{6D4DCBB8-0555-458B-85F7-20CBCBCEFB83}" srcOrd="6" destOrd="0" presId="urn:microsoft.com/office/officeart/2005/8/layout/vList3"/>
    <dgm:cxn modelId="{53C7B93D-2603-44C5-87CD-FE578AB58AC9}" type="presParOf" srcId="{6D4DCBB8-0555-458B-85F7-20CBCBCEFB83}" destId="{C87CA560-F06D-4EFE-A9B9-2DB927837174}" srcOrd="0" destOrd="0" presId="urn:microsoft.com/office/officeart/2005/8/layout/vList3"/>
    <dgm:cxn modelId="{2FB4A355-2467-4F94-9748-97045F131F7E}" type="presParOf" srcId="{6D4DCBB8-0555-458B-85F7-20CBCBCEFB83}" destId="{0C853AA0-F4F2-428E-9360-38F69952F47E}" srcOrd="1" destOrd="0" presId="urn:microsoft.com/office/officeart/2005/8/layout/vList3"/>
    <dgm:cxn modelId="{23282612-F0EF-46B0-BA35-E1CA6C24BC7C}" type="presParOf" srcId="{0AA34221-439A-4A5C-BBB8-716E2BD7B39F}" destId="{7871D021-B6DC-4D57-93AE-A33DED403869}" srcOrd="7" destOrd="0" presId="urn:microsoft.com/office/officeart/2005/8/layout/vList3"/>
    <dgm:cxn modelId="{C630D573-F93A-4A38-90D8-8CD98960FB85}" type="presParOf" srcId="{0AA34221-439A-4A5C-BBB8-716E2BD7B39F}" destId="{B59BFD13-9377-47EB-ABB8-F046516A85AD}" srcOrd="8" destOrd="0" presId="urn:microsoft.com/office/officeart/2005/8/layout/vList3"/>
    <dgm:cxn modelId="{F17C665F-A7D0-4149-8E58-28D6DCB22333}" type="presParOf" srcId="{B59BFD13-9377-47EB-ABB8-F046516A85AD}" destId="{167ECCD3-44A4-4FBF-A9A7-2ABE6B3D10C2}" srcOrd="0" destOrd="0" presId="urn:microsoft.com/office/officeart/2005/8/layout/vList3"/>
    <dgm:cxn modelId="{CD253EFC-6732-4CA5-BA28-46D15A3484BE}" type="presParOf" srcId="{B59BFD13-9377-47EB-ABB8-F046516A85AD}" destId="{21A3CC5A-C40F-4B5D-9BC8-2BC9A3BBF526}" srcOrd="1" destOrd="0" presId="urn:microsoft.com/office/officeart/2005/8/layout/vList3"/>
    <dgm:cxn modelId="{75CA51C1-91B8-4405-B4BA-CDBA55894EED}" type="presParOf" srcId="{0AA34221-439A-4A5C-BBB8-716E2BD7B39F}" destId="{2FE7BCE0-F5F8-4842-BF89-CED6B8CF62E9}" srcOrd="9" destOrd="0" presId="urn:microsoft.com/office/officeart/2005/8/layout/vList3"/>
    <dgm:cxn modelId="{60AADB26-4487-4627-B611-CFDBA6428D9F}" type="presParOf" srcId="{0AA34221-439A-4A5C-BBB8-716E2BD7B39F}" destId="{972620D8-C810-4B26-8F04-8F9A37198743}" srcOrd="10" destOrd="0" presId="urn:microsoft.com/office/officeart/2005/8/layout/vList3"/>
    <dgm:cxn modelId="{72A1D872-79D4-4DEB-9A4D-A877C39CBD03}" type="presParOf" srcId="{972620D8-C810-4B26-8F04-8F9A37198743}" destId="{C4FDA205-79B4-436B-98EF-F297AC7B38C9}" srcOrd="0" destOrd="0" presId="urn:microsoft.com/office/officeart/2005/8/layout/vList3"/>
    <dgm:cxn modelId="{BB1C012B-2591-4A3A-9BC9-E485D6C0D2F0}" type="presParOf" srcId="{972620D8-C810-4B26-8F04-8F9A37198743}" destId="{37400B7B-8DB1-4884-BE3D-45EBC86697FA}" srcOrd="1" destOrd="0" presId="urn:microsoft.com/office/officeart/2005/8/layout/vList3"/>
    <dgm:cxn modelId="{9947F1C9-5902-488B-8D88-BD2A59D021F7}" type="presParOf" srcId="{0AA34221-439A-4A5C-BBB8-716E2BD7B39F}" destId="{649F6985-88BF-4A7E-93AC-C0D8D9832CA2}" srcOrd="11" destOrd="0" presId="urn:microsoft.com/office/officeart/2005/8/layout/vList3"/>
    <dgm:cxn modelId="{DD3ED53D-3DCC-420B-BEDD-67E90B978C68}" type="presParOf" srcId="{0AA34221-439A-4A5C-BBB8-716E2BD7B39F}" destId="{11A76F9C-066A-4D24-AAC9-70804DBFE907}" srcOrd="12" destOrd="0" presId="urn:microsoft.com/office/officeart/2005/8/layout/vList3"/>
    <dgm:cxn modelId="{39ED26C1-B0A2-42C5-85CB-60959D349E8C}" type="presParOf" srcId="{11A76F9C-066A-4D24-AAC9-70804DBFE907}" destId="{8AEEC546-A7A8-458B-AA3F-5D87A60A5A52}" srcOrd="0" destOrd="0" presId="urn:microsoft.com/office/officeart/2005/8/layout/vList3"/>
    <dgm:cxn modelId="{6692F2AD-5F38-4015-A036-6E36C474BACB}" type="presParOf" srcId="{11A76F9C-066A-4D24-AAC9-70804DBFE907}" destId="{60737C12-69BC-4C62-8823-D3100AD400BC}"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A850A-302A-4E80-8B0B-DAC08B475DE5}">
      <dsp:nvSpPr>
        <dsp:cNvPr id="0" name=""/>
        <dsp:cNvSpPr/>
      </dsp:nvSpPr>
      <dsp:spPr>
        <a:xfrm rot="10800000">
          <a:off x="1574220" y="48"/>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The Three-Tier Architecture</a:t>
          </a:r>
        </a:p>
      </dsp:txBody>
      <dsp:txXfrm rot="10800000">
        <a:off x="1693401" y="48"/>
        <a:ext cx="5657541" cy="476724"/>
      </dsp:txXfrm>
    </dsp:sp>
    <dsp:sp modelId="{0F65CC93-B336-410B-81E1-15E6A3505167}">
      <dsp:nvSpPr>
        <dsp:cNvPr id="0" name=""/>
        <dsp:cNvSpPr/>
      </dsp:nvSpPr>
      <dsp:spPr>
        <a:xfrm>
          <a:off x="1335857" y="48"/>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BB3C9E3-1923-44F0-877F-986AF1121415}">
      <dsp:nvSpPr>
        <dsp:cNvPr id="0" name=""/>
        <dsp:cNvSpPr/>
      </dsp:nvSpPr>
      <dsp:spPr>
        <a:xfrm rot="10800000">
          <a:off x="1574220" y="619078"/>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The SQL Environment</a:t>
          </a:r>
        </a:p>
      </dsp:txBody>
      <dsp:txXfrm rot="10800000">
        <a:off x="1693401" y="619078"/>
        <a:ext cx="5657541" cy="476724"/>
      </dsp:txXfrm>
    </dsp:sp>
    <dsp:sp modelId="{0B40D299-BE4B-4F6F-B113-0817A82D3779}">
      <dsp:nvSpPr>
        <dsp:cNvPr id="0" name=""/>
        <dsp:cNvSpPr/>
      </dsp:nvSpPr>
      <dsp:spPr>
        <a:xfrm>
          <a:off x="1335857" y="619078"/>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9330E214-81C6-4EAF-8777-2E70BC102602}">
      <dsp:nvSpPr>
        <dsp:cNvPr id="0" name=""/>
        <dsp:cNvSpPr/>
      </dsp:nvSpPr>
      <dsp:spPr>
        <a:xfrm rot="10800000">
          <a:off x="1574220" y="1238107"/>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The SQL / Host-Language Interface</a:t>
          </a:r>
        </a:p>
      </dsp:txBody>
      <dsp:txXfrm rot="10800000">
        <a:off x="1693401" y="1238107"/>
        <a:ext cx="5657541" cy="476724"/>
      </dsp:txXfrm>
    </dsp:sp>
    <dsp:sp modelId="{C9510E84-E4D2-40CF-A3F1-6C7A72AF9C84}">
      <dsp:nvSpPr>
        <dsp:cNvPr id="0" name=""/>
        <dsp:cNvSpPr/>
      </dsp:nvSpPr>
      <dsp:spPr>
        <a:xfrm>
          <a:off x="1335857" y="1238107"/>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C853AA0-F4F2-428E-9360-38F69952F47E}">
      <dsp:nvSpPr>
        <dsp:cNvPr id="0" name=""/>
        <dsp:cNvSpPr/>
      </dsp:nvSpPr>
      <dsp:spPr>
        <a:xfrm rot="10800000">
          <a:off x="1574220" y="1857137"/>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Stored Procedure</a:t>
          </a:r>
        </a:p>
      </dsp:txBody>
      <dsp:txXfrm rot="10800000">
        <a:off x="1693401" y="1857137"/>
        <a:ext cx="5657541" cy="476724"/>
      </dsp:txXfrm>
    </dsp:sp>
    <dsp:sp modelId="{C87CA560-F06D-4EFE-A9B9-2DB927837174}">
      <dsp:nvSpPr>
        <dsp:cNvPr id="0" name=""/>
        <dsp:cNvSpPr/>
      </dsp:nvSpPr>
      <dsp:spPr>
        <a:xfrm>
          <a:off x="1335857" y="1857137"/>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21A3CC5A-C40F-4B5D-9BC8-2BC9A3BBF526}">
      <dsp:nvSpPr>
        <dsp:cNvPr id="0" name=""/>
        <dsp:cNvSpPr/>
      </dsp:nvSpPr>
      <dsp:spPr>
        <a:xfrm rot="10800000">
          <a:off x="1574220" y="2476167"/>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Using a Call-Level Interface</a:t>
          </a:r>
        </a:p>
      </dsp:txBody>
      <dsp:txXfrm rot="10800000">
        <a:off x="1693401" y="2476167"/>
        <a:ext cx="5657541" cy="476724"/>
      </dsp:txXfrm>
    </dsp:sp>
    <dsp:sp modelId="{167ECCD3-44A4-4FBF-A9A7-2ABE6B3D10C2}">
      <dsp:nvSpPr>
        <dsp:cNvPr id="0" name=""/>
        <dsp:cNvSpPr/>
      </dsp:nvSpPr>
      <dsp:spPr>
        <a:xfrm>
          <a:off x="1335857" y="2476167"/>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37400B7B-8DB1-4884-BE3D-45EBC86697FA}">
      <dsp:nvSpPr>
        <dsp:cNvPr id="0" name=""/>
        <dsp:cNvSpPr/>
      </dsp:nvSpPr>
      <dsp:spPr>
        <a:xfrm rot="10800000">
          <a:off x="1574220" y="3095197"/>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JDBC</a:t>
          </a:r>
        </a:p>
      </dsp:txBody>
      <dsp:txXfrm rot="10800000">
        <a:off x="1693401" y="3095197"/>
        <a:ext cx="5657541" cy="476724"/>
      </dsp:txXfrm>
    </dsp:sp>
    <dsp:sp modelId="{C4FDA205-79B4-436B-98EF-F297AC7B38C9}">
      <dsp:nvSpPr>
        <dsp:cNvPr id="0" name=""/>
        <dsp:cNvSpPr/>
      </dsp:nvSpPr>
      <dsp:spPr>
        <a:xfrm>
          <a:off x="1335857" y="3095197"/>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60737C12-69BC-4C62-8823-D3100AD400BC}">
      <dsp:nvSpPr>
        <dsp:cNvPr id="0" name=""/>
        <dsp:cNvSpPr/>
      </dsp:nvSpPr>
      <dsp:spPr>
        <a:xfrm rot="10800000">
          <a:off x="1574220" y="3714227"/>
          <a:ext cx="5776722" cy="476724"/>
        </a:xfrm>
        <a:prstGeom prst="homePlat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0222"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b="1" kern="1200"/>
            <a:t>PHP</a:t>
          </a:r>
        </a:p>
      </dsp:txBody>
      <dsp:txXfrm rot="10800000">
        <a:off x="1693401" y="3714227"/>
        <a:ext cx="5657541" cy="476724"/>
      </dsp:txXfrm>
    </dsp:sp>
    <dsp:sp modelId="{8AEEC546-A7A8-458B-AA3F-5D87A60A5A52}">
      <dsp:nvSpPr>
        <dsp:cNvPr id="0" name=""/>
        <dsp:cNvSpPr/>
      </dsp:nvSpPr>
      <dsp:spPr>
        <a:xfrm>
          <a:off x="1335857" y="3714227"/>
          <a:ext cx="476724" cy="476724"/>
        </a:xfrm>
        <a:prstGeom prst="ellipse">
          <a:avLst/>
        </a:prstGeom>
        <a:solidFill>
          <a:schemeClr val="accent1">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CE221E-83ED-4F6C-BA5F-3F9E6FDB6953}" type="datetimeFigureOut">
              <a:rPr lang="en-US"/>
              <a:t>17-Nov-20</a:t>
            </a:fld>
            <a:endParaRPr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4CBEF8-5CDE-472B-839B-B8BB0C881006}" type="slidenum">
              <a:rPr/>
              <a:t>‹#›</a:t>
            </a:fld>
            <a:endParaRPr dirty="0"/>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853E5F-CE67-483C-A264-F17AC70E9CA2}" type="datetimeFigureOut">
              <a:rPr lang="en-US"/>
              <a:t>17-Nov-20</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B98AFB-CB0D-4DFE-87B9-B4B0D0DE73CD}" type="slidenum">
              <a:rPr/>
              <a:t>‹#›</a:t>
            </a:fld>
            <a:endParaRPr dirty="0"/>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dirty="0"/>
          </a:p>
        </p:txBody>
      </p:sp>
    </p:spTree>
    <p:extLst>
      <p:ext uri="{BB962C8B-B14F-4D97-AF65-F5344CB8AC3E}">
        <p14:creationId xmlns:p14="http://schemas.microsoft.com/office/powerpoint/2010/main" val="2864014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B98AFB-CB0D-4DFE-87B9-B4B0D0DE73CD}" type="slidenum">
              <a:rPr lang="en-US" smtClean="0"/>
              <a:t>54</a:t>
            </a:fld>
            <a:endParaRPr lang="en-US" dirty="0"/>
          </a:p>
        </p:txBody>
      </p:sp>
    </p:spTree>
    <p:extLst>
      <p:ext uri="{BB962C8B-B14F-4D97-AF65-F5344CB8AC3E}">
        <p14:creationId xmlns:p14="http://schemas.microsoft.com/office/powerpoint/2010/main" val="3957482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fetchRow(): Read an entire row. The result pointer gets moved to the next row each time the method is called. NULL is returned when the end of the result set is reached.</a:t>
            </a:r>
          </a:p>
          <a:p>
            <a:r>
              <a:rPr lang="en-US"/>
              <a:t>Fetch: Lấy</a:t>
            </a:r>
          </a:p>
        </p:txBody>
      </p:sp>
      <p:sp>
        <p:nvSpPr>
          <p:cNvPr id="4" name="Slide Number Placeholder 3"/>
          <p:cNvSpPr>
            <a:spLocks noGrp="1"/>
          </p:cNvSpPr>
          <p:nvPr>
            <p:ph type="sldNum" sz="quarter" idx="5"/>
          </p:nvPr>
        </p:nvSpPr>
        <p:spPr/>
        <p:txBody>
          <a:bodyPr/>
          <a:lstStyle/>
          <a:p>
            <a:fld id="{6BB98AFB-CB0D-4DFE-87B9-B4B0D0DE73CD}" type="slidenum">
              <a:rPr lang="en-US" smtClean="0"/>
              <a:t>66</a:t>
            </a:fld>
            <a:endParaRPr lang="en-US" dirty="0"/>
          </a:p>
        </p:txBody>
      </p:sp>
    </p:spTree>
    <p:extLst>
      <p:ext uri="{BB962C8B-B14F-4D97-AF65-F5344CB8AC3E}">
        <p14:creationId xmlns:p14="http://schemas.microsoft.com/office/powerpoint/2010/main" val="3519260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SQLPrepare</a:t>
            </a:r>
          </a:p>
        </p:txBody>
      </p:sp>
      <p:sp>
        <p:nvSpPr>
          <p:cNvPr id="4" name="Slide Number Placeholder 3"/>
          <p:cNvSpPr>
            <a:spLocks noGrp="1"/>
          </p:cNvSpPr>
          <p:nvPr>
            <p:ph type="sldNum" sz="quarter" idx="5"/>
          </p:nvPr>
        </p:nvSpPr>
        <p:spPr/>
        <p:txBody>
          <a:bodyPr/>
          <a:lstStyle/>
          <a:p>
            <a:fld id="{6BB98AFB-CB0D-4DFE-87B9-B4B0D0DE73CD}" type="slidenum">
              <a:rPr lang="en-US" smtClean="0"/>
              <a:t>70</a:t>
            </a:fld>
            <a:endParaRPr lang="en-US" dirty="0"/>
          </a:p>
        </p:txBody>
      </p:sp>
    </p:spTree>
    <p:extLst>
      <p:ext uri="{BB962C8B-B14F-4D97-AF65-F5344CB8AC3E}">
        <p14:creationId xmlns:p14="http://schemas.microsoft.com/office/powerpoint/2010/main" val="18914006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40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5" name="Footer Placeholder 4"/>
          <p:cNvSpPr>
            <a:spLocks noGrp="1"/>
          </p:cNvSpPr>
          <p:nvPr>
            <p:ph type="ftr" sz="quarter" idx="11"/>
          </p:nvPr>
        </p:nvSpPr>
        <p:spPr>
          <a:xfrm>
            <a:off x="1065213" y="6432551"/>
            <a:ext cx="5653087" cy="273049"/>
          </a:xfrm>
        </p:spPr>
        <p:txBody>
          <a:bodyPr/>
          <a:lstStyle>
            <a:lvl1pPr>
              <a:defRPr>
                <a:effectLst/>
              </a:defRPr>
            </a:lvl1pPr>
          </a:lstStyle>
          <a:p>
            <a:r>
              <a:rPr lang="en-US"/>
              <a:t>SQL in a Server Environment</a:t>
            </a:r>
            <a:endParaRPr lang="en-US" dirty="0"/>
          </a:p>
        </p:txBody>
      </p:sp>
      <p:sp>
        <p:nvSpPr>
          <p:cNvPr id="4" name="Date Placeholder 3"/>
          <p:cNvSpPr>
            <a:spLocks noGrp="1"/>
          </p:cNvSpPr>
          <p:nvPr>
            <p:ph type="dt" sz="half" idx="10"/>
          </p:nvPr>
        </p:nvSpPr>
        <p:spPr>
          <a:xfrm>
            <a:off x="6932612" y="6432551"/>
            <a:ext cx="1371600" cy="273049"/>
          </a:xfrm>
        </p:spPr>
        <p:txBody>
          <a:bodyPr/>
          <a:lstStyle/>
          <a:p>
            <a:fld id="{5337B37B-717E-4B51-8A67-92DD6B624803}" type="datetime1">
              <a:rPr lang="en-US" smtClean="0"/>
              <a:t>17-Nov-20</a:t>
            </a:fld>
            <a:endParaRPr lang="en-US" dirty="0"/>
          </a:p>
        </p:txBody>
      </p:sp>
      <p:sp>
        <p:nvSpPr>
          <p:cNvPr id="6" name="Slide Number Placeholder 5"/>
          <p:cNvSpPr>
            <a:spLocks noGrp="1"/>
          </p:cNvSpPr>
          <p:nvPr>
            <p:ph type="sldNum" sz="quarter" idx="12"/>
          </p:nvPr>
        </p:nvSpPr>
        <p:spPr>
          <a:xfrm>
            <a:off x="8532812" y="6432551"/>
            <a:ext cx="1219201" cy="273049"/>
          </a:xfrm>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29023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SQL in a Server Environment</a:t>
            </a:r>
            <a:endParaRPr lang="en-US" dirty="0"/>
          </a:p>
        </p:txBody>
      </p:sp>
      <p:sp>
        <p:nvSpPr>
          <p:cNvPr id="4" name="Date Placeholder 3"/>
          <p:cNvSpPr>
            <a:spLocks noGrp="1"/>
          </p:cNvSpPr>
          <p:nvPr>
            <p:ph type="dt" sz="half" idx="10"/>
          </p:nvPr>
        </p:nvSpPr>
        <p:spPr/>
        <p:txBody>
          <a:bodyPr/>
          <a:lstStyle/>
          <a:p>
            <a:fld id="{D01EA9AD-A30F-4AC0-A13B-337608908E10}" type="datetime1">
              <a:rPr lang="en-US" smtClean="0"/>
              <a:t>17-Nov-20</a:t>
            </a:fld>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284147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SQL in a Server Environment</a:t>
            </a:r>
            <a:endParaRPr lang="en-US" dirty="0"/>
          </a:p>
        </p:txBody>
      </p:sp>
      <p:sp>
        <p:nvSpPr>
          <p:cNvPr id="4" name="Date Placeholder 3"/>
          <p:cNvSpPr>
            <a:spLocks noGrp="1"/>
          </p:cNvSpPr>
          <p:nvPr>
            <p:ph type="dt" sz="half" idx="10"/>
          </p:nvPr>
        </p:nvSpPr>
        <p:spPr/>
        <p:txBody>
          <a:bodyPr/>
          <a:lstStyle/>
          <a:p>
            <a:fld id="{EB2BA72D-8042-4477-B780-7CDEF4F0245C}" type="datetime1">
              <a:rPr lang="en-US" smtClean="0"/>
              <a:t>17-Nov-20</a:t>
            </a:fld>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213543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1065212" y="2475346"/>
            <a:ext cx="8686801" cy="35444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a:t>SQL in a Server Environment</a:t>
            </a:r>
            <a:endParaRPr lang="en-US" dirty="0"/>
          </a:p>
        </p:txBody>
      </p:sp>
      <p:sp>
        <p:nvSpPr>
          <p:cNvPr id="4" name="Date Placeholder 3"/>
          <p:cNvSpPr>
            <a:spLocks noGrp="1"/>
          </p:cNvSpPr>
          <p:nvPr>
            <p:ph type="dt" sz="half" idx="10"/>
          </p:nvPr>
        </p:nvSpPr>
        <p:spPr/>
        <p:txBody>
          <a:bodyPr/>
          <a:lstStyle/>
          <a:p>
            <a:fld id="{8DA465AA-ABEF-4629-A51A-941818CDFF7E}" type="datetime1">
              <a:rPr lang="en-US" smtClean="0"/>
              <a:t>17-Nov-20</a:t>
            </a:fld>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
        <p:nvSpPr>
          <p:cNvPr id="14" name="Text Placeholder 13">
            <a:extLst>
              <a:ext uri="{FF2B5EF4-FFF2-40B4-BE49-F238E27FC236}">
                <a16:creationId xmlns:a16="http://schemas.microsoft.com/office/drawing/2014/main" id="{2E45FEE4-5F64-41FB-8AEB-32F2082A9C81}"/>
              </a:ext>
            </a:extLst>
          </p:cNvPr>
          <p:cNvSpPr>
            <a:spLocks noGrp="1"/>
          </p:cNvSpPr>
          <p:nvPr>
            <p:ph type="body" sz="quarter" idx="13" hasCustomPrompt="1"/>
          </p:nvPr>
        </p:nvSpPr>
        <p:spPr>
          <a:xfrm>
            <a:off x="1065213" y="1752600"/>
            <a:ext cx="8686800" cy="587375"/>
          </a:xfrm>
        </p:spPr>
        <p:txBody>
          <a:bodyPr>
            <a:normAutofit/>
          </a:bodyPr>
          <a:lstStyle>
            <a:lvl1pPr>
              <a:buNone/>
              <a:defRPr sz="2400" b="1">
                <a:solidFill>
                  <a:schemeClr val="accent1">
                    <a:lumMod val="50000"/>
                  </a:schemeClr>
                </a:solidFill>
              </a:defRPr>
            </a:lvl1pPr>
          </a:lstStyle>
          <a:p>
            <a:pPr lvl="0"/>
            <a:r>
              <a:rPr lang="en-US"/>
              <a:t>Click to edit Master sub-title style</a:t>
            </a:r>
          </a:p>
        </p:txBody>
      </p:sp>
    </p:spTree>
    <p:extLst>
      <p:ext uri="{BB962C8B-B14F-4D97-AF65-F5344CB8AC3E}">
        <p14:creationId xmlns:p14="http://schemas.microsoft.com/office/powerpoint/2010/main" val="35067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SQL in a Server Environment</a:t>
            </a:r>
            <a:endParaRPr lang="en-US" dirty="0"/>
          </a:p>
        </p:txBody>
      </p:sp>
      <p:sp>
        <p:nvSpPr>
          <p:cNvPr id="4" name="Date Placeholder 3"/>
          <p:cNvSpPr>
            <a:spLocks noGrp="1"/>
          </p:cNvSpPr>
          <p:nvPr>
            <p:ph type="dt" sz="half" idx="10"/>
          </p:nvPr>
        </p:nvSpPr>
        <p:spPr/>
        <p:txBody>
          <a:bodyPr/>
          <a:lstStyle/>
          <a:p>
            <a:fld id="{1B3DB1A9-896A-44A9-BA9E-25039DC86E35}" type="datetime1">
              <a:rPr lang="en-US" smtClean="0"/>
              <a:t>17-Nov-20</a:t>
            </a:fld>
            <a:endParaRPr lang="en-US" dirty="0"/>
          </a:p>
        </p:txBody>
      </p:sp>
      <p:sp>
        <p:nvSpPr>
          <p:cNvPr id="6" name="Slide Number Placeholder 5"/>
          <p:cNvSpPr>
            <a:spLocks noGrp="1"/>
          </p:cNvSpPr>
          <p:nvPr>
            <p:ph type="sldNum" sz="quarter" idx="12"/>
          </p:nvPr>
        </p:nvSpPr>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292563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5212" y="2429934"/>
            <a:ext cx="4251960" cy="3589866"/>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5464598" y="2429934"/>
            <a:ext cx="4251960" cy="3589866"/>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SQL in a Server Environment</a:t>
            </a:r>
            <a:endParaRPr lang="en-US" dirty="0"/>
          </a:p>
        </p:txBody>
      </p:sp>
      <p:sp>
        <p:nvSpPr>
          <p:cNvPr id="5" name="Date Placeholder 4"/>
          <p:cNvSpPr>
            <a:spLocks noGrp="1"/>
          </p:cNvSpPr>
          <p:nvPr>
            <p:ph type="dt" sz="half" idx="10"/>
          </p:nvPr>
        </p:nvSpPr>
        <p:spPr/>
        <p:txBody>
          <a:bodyPr/>
          <a:lstStyle/>
          <a:p>
            <a:fld id="{8990DDEF-2C00-4950-A0E1-2DE096ECF3F7}" type="datetime1">
              <a:rPr lang="en-US" smtClean="0"/>
              <a:t>17-Nov-20</a:t>
            </a:fld>
            <a:endParaRPr lang="en-US" dirty="0"/>
          </a:p>
        </p:txBody>
      </p:sp>
      <p:sp>
        <p:nvSpPr>
          <p:cNvPr id="7" name="Slide Number Placeholder 6"/>
          <p:cNvSpPr>
            <a:spLocks noGrp="1"/>
          </p:cNvSpPr>
          <p:nvPr>
            <p:ph type="sldNum" sz="quarter" idx="12"/>
          </p:nvPr>
        </p:nvSpPr>
        <p:spPr/>
        <p:txBody>
          <a:bodyPr/>
          <a:lstStyle/>
          <a:p>
            <a:fld id="{AAEAE4A8-A6E5-453E-B946-FB774B73F48C}" type="slidenum">
              <a:rPr lang="en-US" smtClean="0"/>
              <a:t>‹#›</a:t>
            </a:fld>
            <a:endParaRPr lang="en-US" dirty="0"/>
          </a:p>
        </p:txBody>
      </p:sp>
      <p:sp>
        <p:nvSpPr>
          <p:cNvPr id="10" name="Text Placeholder 13">
            <a:extLst>
              <a:ext uri="{FF2B5EF4-FFF2-40B4-BE49-F238E27FC236}">
                <a16:creationId xmlns:a16="http://schemas.microsoft.com/office/drawing/2014/main" id="{3F7794C3-EBBA-4194-8A8D-7EE1AEB5E189}"/>
              </a:ext>
            </a:extLst>
          </p:cNvPr>
          <p:cNvSpPr>
            <a:spLocks noGrp="1"/>
          </p:cNvSpPr>
          <p:nvPr>
            <p:ph type="body" sz="quarter" idx="13" hasCustomPrompt="1"/>
          </p:nvPr>
        </p:nvSpPr>
        <p:spPr>
          <a:xfrm>
            <a:off x="1065213" y="1752600"/>
            <a:ext cx="8686800" cy="587375"/>
          </a:xfrm>
        </p:spPr>
        <p:txBody>
          <a:bodyPr>
            <a:normAutofit/>
          </a:bodyPr>
          <a:lstStyle>
            <a:lvl1pPr>
              <a:buNone/>
              <a:defRPr sz="2400" b="1">
                <a:solidFill>
                  <a:schemeClr val="accent1">
                    <a:lumMod val="50000"/>
                  </a:schemeClr>
                </a:solidFill>
              </a:defRPr>
            </a:lvl1pPr>
          </a:lstStyle>
          <a:p>
            <a:pPr lvl="0"/>
            <a:r>
              <a:rPr lang="en-US"/>
              <a:t>Click to edit Master sub-title style</a:t>
            </a:r>
          </a:p>
        </p:txBody>
      </p:sp>
    </p:spTree>
    <p:extLst>
      <p:ext uri="{BB962C8B-B14F-4D97-AF65-F5344CB8AC3E}">
        <p14:creationId xmlns:p14="http://schemas.microsoft.com/office/powerpoint/2010/main" val="124050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65211" y="533400"/>
            <a:ext cx="8686802" cy="10668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070552" y="233987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5213" y="3124200"/>
            <a:ext cx="4251960" cy="2895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5505392" y="233987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00053" y="3124200"/>
            <a:ext cx="4251960" cy="2895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SQL in a Server Environment</a:t>
            </a:r>
            <a:endParaRPr lang="en-US" dirty="0"/>
          </a:p>
        </p:txBody>
      </p:sp>
      <p:sp>
        <p:nvSpPr>
          <p:cNvPr id="7" name="Date Placeholder 6"/>
          <p:cNvSpPr>
            <a:spLocks noGrp="1"/>
          </p:cNvSpPr>
          <p:nvPr>
            <p:ph type="dt" sz="half" idx="10"/>
          </p:nvPr>
        </p:nvSpPr>
        <p:spPr/>
        <p:txBody>
          <a:bodyPr/>
          <a:lstStyle/>
          <a:p>
            <a:fld id="{74090A2D-A4EF-484E-8C96-7DDFF1E67F64}" type="datetime1">
              <a:rPr lang="en-US" smtClean="0"/>
              <a:t>17-Nov-20</a:t>
            </a:fld>
            <a:endParaRPr lang="en-US" dirty="0"/>
          </a:p>
        </p:txBody>
      </p:sp>
      <p:sp>
        <p:nvSpPr>
          <p:cNvPr id="9" name="Slide Number Placeholder 8"/>
          <p:cNvSpPr>
            <a:spLocks noGrp="1"/>
          </p:cNvSpPr>
          <p:nvPr>
            <p:ph type="sldNum" sz="quarter" idx="12"/>
          </p:nvPr>
        </p:nvSpPr>
        <p:spPr/>
        <p:txBody>
          <a:bodyPr/>
          <a:lstStyle/>
          <a:p>
            <a:fld id="{AAEAE4A8-A6E5-453E-B946-FB774B73F48C}" type="slidenum">
              <a:rPr lang="en-US" smtClean="0"/>
              <a:t>‹#›</a:t>
            </a:fld>
            <a:endParaRPr lang="en-US" dirty="0"/>
          </a:p>
        </p:txBody>
      </p:sp>
      <p:sp>
        <p:nvSpPr>
          <p:cNvPr id="12" name="Text Placeholder 13">
            <a:extLst>
              <a:ext uri="{FF2B5EF4-FFF2-40B4-BE49-F238E27FC236}">
                <a16:creationId xmlns:a16="http://schemas.microsoft.com/office/drawing/2014/main" id="{6EA1525C-14B2-415E-9271-A3A4E7A21B16}"/>
              </a:ext>
            </a:extLst>
          </p:cNvPr>
          <p:cNvSpPr>
            <a:spLocks noGrp="1"/>
          </p:cNvSpPr>
          <p:nvPr>
            <p:ph type="body" sz="quarter" idx="13" hasCustomPrompt="1"/>
          </p:nvPr>
        </p:nvSpPr>
        <p:spPr>
          <a:xfrm>
            <a:off x="1065213" y="1752600"/>
            <a:ext cx="8686800" cy="587375"/>
          </a:xfrm>
        </p:spPr>
        <p:txBody>
          <a:bodyPr>
            <a:normAutofit/>
          </a:bodyPr>
          <a:lstStyle>
            <a:lvl1pPr>
              <a:buNone/>
              <a:defRPr sz="2400" b="1">
                <a:solidFill>
                  <a:schemeClr val="accent1">
                    <a:lumMod val="50000"/>
                  </a:schemeClr>
                </a:solidFill>
              </a:defRPr>
            </a:lvl1pPr>
          </a:lstStyle>
          <a:p>
            <a:pPr lvl="0"/>
            <a:r>
              <a:rPr lang="en-US"/>
              <a:t>Click to edit Master sub-title style</a:t>
            </a:r>
          </a:p>
        </p:txBody>
      </p:sp>
    </p:spTree>
    <p:extLst>
      <p:ext uri="{BB962C8B-B14F-4D97-AF65-F5344CB8AC3E}">
        <p14:creationId xmlns:p14="http://schemas.microsoft.com/office/powerpoint/2010/main" val="3301549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SQL in a Server Environment</a:t>
            </a:r>
            <a:endParaRPr lang="en-US" dirty="0"/>
          </a:p>
        </p:txBody>
      </p:sp>
      <p:sp>
        <p:nvSpPr>
          <p:cNvPr id="3" name="Date Placeholder 2"/>
          <p:cNvSpPr>
            <a:spLocks noGrp="1"/>
          </p:cNvSpPr>
          <p:nvPr>
            <p:ph type="dt" sz="half" idx="10"/>
          </p:nvPr>
        </p:nvSpPr>
        <p:spPr/>
        <p:txBody>
          <a:bodyPr/>
          <a:lstStyle/>
          <a:p>
            <a:fld id="{72893CA3-E43F-4596-B592-69FCDEB029CA}" type="datetime1">
              <a:rPr lang="en-US" smtClean="0"/>
              <a:t>17-Nov-20</a:t>
            </a:fld>
            <a:endParaRPr lang="en-US" dirty="0"/>
          </a:p>
        </p:txBody>
      </p:sp>
      <p:sp>
        <p:nvSpPr>
          <p:cNvPr id="5" name="Slide Number Placeholder 4"/>
          <p:cNvSpPr>
            <a:spLocks noGrp="1"/>
          </p:cNvSpPr>
          <p:nvPr>
            <p:ph type="sldNum" sz="quarter" idx="12"/>
          </p:nvPr>
        </p:nvSpPr>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137030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SQL in a Server Environment</a:t>
            </a:r>
            <a:endParaRPr lang="en-US" dirty="0"/>
          </a:p>
        </p:txBody>
      </p:sp>
      <p:sp>
        <p:nvSpPr>
          <p:cNvPr id="2" name="Date Placeholder 1"/>
          <p:cNvSpPr>
            <a:spLocks noGrp="1"/>
          </p:cNvSpPr>
          <p:nvPr>
            <p:ph type="dt" sz="half" idx="10"/>
          </p:nvPr>
        </p:nvSpPr>
        <p:spPr/>
        <p:txBody>
          <a:bodyPr/>
          <a:lstStyle/>
          <a:p>
            <a:fld id="{8844D8E4-6793-40BF-BD12-82DDE97C7A40}" type="datetime1">
              <a:rPr lang="en-US" smtClean="0"/>
              <a:t>17-Nov-20</a:t>
            </a:fld>
            <a:endParaRPr lang="en-US" dirty="0"/>
          </a:p>
        </p:txBody>
      </p:sp>
      <p:sp>
        <p:nvSpPr>
          <p:cNvPr id="4" name="Slide Number Placeholder 3"/>
          <p:cNvSpPr>
            <a:spLocks noGrp="1"/>
          </p:cNvSpPr>
          <p:nvPr>
            <p:ph type="sldNum" sz="quarter" idx="12"/>
          </p:nvPr>
        </p:nvSpPr>
        <p:spPr/>
        <p:txBody>
          <a:bodyPr/>
          <a:lstStyle/>
          <a:p>
            <a:fld id="{AAEAE4A8-A6E5-453E-B946-FB774B73F48C}" type="slidenum">
              <a:rPr lang="en-US" smtClean="0"/>
              <a:t>‹#›</a:t>
            </a:fld>
            <a:endParaRPr lang="en-US" dirty="0"/>
          </a:p>
        </p:txBody>
      </p:sp>
    </p:spTree>
    <p:extLst>
      <p:ext uri="{BB962C8B-B14F-4D97-AF65-F5344CB8AC3E}">
        <p14:creationId xmlns:p14="http://schemas.microsoft.com/office/powerpoint/2010/main" val="308826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3" y="537632"/>
            <a:ext cx="10668000" cy="990600"/>
          </a:xfrm>
        </p:spPr>
        <p:txBody>
          <a:bodyPr anchor="b">
            <a:normAutofit/>
          </a:bodyPr>
          <a:lstStyle>
            <a:lvl1pPr algn="l">
              <a:defRPr sz="3600" b="1"/>
            </a:lvl1pPr>
          </a:lstStyle>
          <a:p>
            <a:r>
              <a:rPr lang="en-US"/>
              <a:t>Click to edit Master title style</a:t>
            </a:r>
            <a:endParaRPr/>
          </a:p>
        </p:txBody>
      </p:sp>
      <p:sp>
        <p:nvSpPr>
          <p:cNvPr id="3" name="Content Placeholder 2"/>
          <p:cNvSpPr>
            <a:spLocks noGrp="1"/>
          </p:cNvSpPr>
          <p:nvPr>
            <p:ph idx="1"/>
          </p:nvPr>
        </p:nvSpPr>
        <p:spPr>
          <a:xfrm>
            <a:off x="5865813" y="1752600"/>
            <a:ext cx="5867400" cy="42671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065213" y="2699810"/>
            <a:ext cx="4114800" cy="3319989"/>
          </a:xfrm>
        </p:spPr>
        <p:txBody>
          <a:bodyPr>
            <a:normAutofit/>
          </a:bodyPr>
          <a:lstStyle>
            <a:lvl1pPr marL="0" indent="0">
              <a:lnSpc>
                <a:spcPct val="110000"/>
              </a:lnSpc>
              <a:spcBef>
                <a:spcPts val="6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SQL in a Server Environment</a:t>
            </a:r>
            <a:endParaRPr lang="en-US" dirty="0"/>
          </a:p>
        </p:txBody>
      </p:sp>
      <p:sp>
        <p:nvSpPr>
          <p:cNvPr id="5" name="Date Placeholder 4"/>
          <p:cNvSpPr>
            <a:spLocks noGrp="1"/>
          </p:cNvSpPr>
          <p:nvPr>
            <p:ph type="dt" sz="half" idx="10"/>
          </p:nvPr>
        </p:nvSpPr>
        <p:spPr/>
        <p:txBody>
          <a:bodyPr/>
          <a:lstStyle/>
          <a:p>
            <a:fld id="{E49CF42E-8260-4224-ACA0-CFA55363EB82}" type="datetime1">
              <a:rPr lang="en-US" smtClean="0"/>
              <a:t>17-Nov-20</a:t>
            </a:fld>
            <a:endParaRPr lang="en-US" dirty="0"/>
          </a:p>
        </p:txBody>
      </p:sp>
      <p:sp>
        <p:nvSpPr>
          <p:cNvPr id="7" name="Slide Number Placeholder 6"/>
          <p:cNvSpPr>
            <a:spLocks noGrp="1"/>
          </p:cNvSpPr>
          <p:nvPr>
            <p:ph type="sldNum" sz="quarter" idx="12"/>
          </p:nvPr>
        </p:nvSpPr>
        <p:spPr/>
        <p:txBody>
          <a:bodyPr/>
          <a:lstStyle/>
          <a:p>
            <a:fld id="{AAEAE4A8-A6E5-453E-B946-FB774B73F48C}" type="slidenum">
              <a:rPr lang="en-US" smtClean="0"/>
              <a:t>‹#›</a:t>
            </a:fld>
            <a:endParaRPr lang="en-US" dirty="0"/>
          </a:p>
        </p:txBody>
      </p:sp>
      <p:sp>
        <p:nvSpPr>
          <p:cNvPr id="8" name="Text Placeholder 13">
            <a:extLst>
              <a:ext uri="{FF2B5EF4-FFF2-40B4-BE49-F238E27FC236}">
                <a16:creationId xmlns:a16="http://schemas.microsoft.com/office/drawing/2014/main" id="{50463642-17E4-4743-A8C2-1A17CEA4E7BA}"/>
              </a:ext>
            </a:extLst>
          </p:cNvPr>
          <p:cNvSpPr>
            <a:spLocks noGrp="1"/>
          </p:cNvSpPr>
          <p:nvPr>
            <p:ph type="body" sz="quarter" idx="13" hasCustomPrompt="1"/>
          </p:nvPr>
        </p:nvSpPr>
        <p:spPr>
          <a:xfrm>
            <a:off x="1065213" y="1752600"/>
            <a:ext cx="4114800" cy="811742"/>
          </a:xfrm>
        </p:spPr>
        <p:txBody>
          <a:bodyPr>
            <a:normAutofit/>
          </a:bodyPr>
          <a:lstStyle>
            <a:lvl1pPr marL="55563" indent="-11113">
              <a:buNone/>
              <a:defRPr sz="2400" b="1">
                <a:solidFill>
                  <a:schemeClr val="accent1">
                    <a:lumMod val="50000"/>
                  </a:schemeClr>
                </a:solidFill>
              </a:defRPr>
            </a:lvl1pPr>
          </a:lstStyle>
          <a:p>
            <a:pPr lvl="0"/>
            <a:r>
              <a:rPr lang="en-US"/>
              <a:t>Click to edit Master sub-title style</a:t>
            </a:r>
          </a:p>
        </p:txBody>
      </p:sp>
    </p:spTree>
    <p:extLst>
      <p:ext uri="{BB962C8B-B14F-4D97-AF65-F5344CB8AC3E}">
        <p14:creationId xmlns:p14="http://schemas.microsoft.com/office/powerpoint/2010/main" val="10008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7285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1065212" y="533400"/>
            <a:ext cx="8686801" cy="1066800"/>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100" b="1">
                <a:solidFill>
                  <a:schemeClr val="tx1"/>
                </a:solidFill>
              </a:defRPr>
            </a:lvl1pPr>
          </a:lstStyle>
          <a:p>
            <a:r>
              <a:rPr lang="en-US"/>
              <a:t>SQL in a Server Environment</a:t>
            </a:r>
            <a:endParaRPr lang="en-US" b="1"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100">
                <a:solidFill>
                  <a:schemeClr val="tx1"/>
                </a:solidFill>
              </a:defRPr>
            </a:lvl1pPr>
          </a:lstStyle>
          <a:p>
            <a:fld id="{9D609A89-FA8A-4E6E-8C38-A6FD013D060B}" type="datetime1">
              <a:rPr lang="en-US" smtClean="0"/>
              <a:t>17-Nov-20</a:t>
            </a:fld>
            <a:endParaRPr lang="en-US" dirty="0"/>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100" b="1">
                <a:solidFill>
                  <a:schemeClr val="tx1"/>
                </a:solidFill>
              </a:defRPr>
            </a:lvl1pPr>
          </a:lstStyle>
          <a:p>
            <a:fld id="{AAEAE4A8-A6E5-453E-B946-FB774B73F48C}" type="slidenum">
              <a:rPr lang="en-US" smtClean="0"/>
              <a:pPr/>
              <a:t>‹#›</a:t>
            </a:fld>
            <a:endParaRPr lang="en-US" b="1" dirty="0"/>
          </a:p>
        </p:txBody>
      </p:sp>
    </p:spTree>
    <p:extLst>
      <p:ext uri="{BB962C8B-B14F-4D97-AF65-F5344CB8AC3E}">
        <p14:creationId xmlns:p14="http://schemas.microsoft.com/office/powerpoint/2010/main" val="1327670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svg"/><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2.svg"/><Relationship Id="rId7"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5.svg"/><Relationship Id="rId7" Type="http://schemas.microsoft.com/office/2007/relationships/hdphoto" Target="../media/hdphoto8.wdp"/><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microsoft.com/office/2007/relationships/hdphoto" Target="../media/hdphoto9.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4" Type="http://schemas.microsoft.com/office/2007/relationships/hdphoto" Target="../media/hdphoto11.wdp"/></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6.png"/><Relationship Id="rId1" Type="http://schemas.openxmlformats.org/officeDocument/2006/relationships/slideLayout" Target="../slideLayouts/slideLayout2.xml"/><Relationship Id="rId4" Type="http://schemas.microsoft.com/office/2007/relationships/hdphoto" Target="../media/hdphoto12.wdp"/></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hyperlink" Target="http://www.hackingwithphp.com/" TargetMode="External"/><Relationship Id="rId2" Type="http://schemas.openxmlformats.org/officeDocument/2006/relationships/hyperlink" Target="https://medium.com/@k.wahome/database-connections-less-is-more-86c406b6fad" TargetMode="Externa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hyperlink" Target="https://www.php.net/"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065214" y="533400"/>
            <a:ext cx="5486398" cy="2514601"/>
          </a:xfrm>
        </p:spPr>
        <p:txBody>
          <a:bodyPr/>
          <a:lstStyle/>
          <a:p>
            <a:r>
              <a:rPr lang="en-US"/>
              <a:t>SQL in a </a:t>
            </a:r>
            <a:br>
              <a:rPr lang="en-US"/>
            </a:br>
            <a:r>
              <a:rPr lang="en-US"/>
              <a:t>SERVER Environment</a:t>
            </a:r>
            <a:endParaRPr lang="en-US" dirty="0"/>
          </a:p>
        </p:txBody>
      </p:sp>
      <p:sp>
        <p:nvSpPr>
          <p:cNvPr id="3" name="Content Placeholder 2"/>
          <p:cNvSpPr>
            <a:spLocks noGrp="1"/>
          </p:cNvSpPr>
          <p:nvPr>
            <p:ph type="subTitle" idx="1"/>
          </p:nvPr>
        </p:nvSpPr>
        <p:spPr>
          <a:xfrm>
            <a:off x="3427412" y="3048001"/>
            <a:ext cx="2667000" cy="1168400"/>
          </a:xfrm>
        </p:spPr>
        <p:txBody>
          <a:bodyPr>
            <a:normAutofit/>
          </a:bodyPr>
          <a:lstStyle/>
          <a:p>
            <a:pPr algn="r"/>
            <a:r>
              <a:rPr lang="en-US" sz="1400" b="1"/>
              <a:t>Group of</a:t>
            </a:r>
          </a:p>
          <a:p>
            <a:pPr algn="r"/>
            <a:r>
              <a:rPr lang="en-US" sz="1400"/>
              <a:t>Nguyen Tuan Anh</a:t>
            </a:r>
          </a:p>
          <a:p>
            <a:pPr algn="r"/>
            <a:r>
              <a:rPr lang="en-US" sz="1400"/>
              <a:t>Nguyen Tran Phong</a:t>
            </a:r>
          </a:p>
          <a:p>
            <a:pPr algn="r"/>
            <a:r>
              <a:rPr lang="en-US" sz="1400"/>
              <a:t>Vo Van Thanh Phuc</a:t>
            </a:r>
            <a:endParaRPr lang="en-US" sz="1400" dirty="0"/>
          </a:p>
          <a:p>
            <a:pPr algn="r"/>
            <a:endParaRPr lang="en-US" sz="1400" dirty="0"/>
          </a:p>
        </p:txBody>
      </p:sp>
      <p:pic>
        <p:nvPicPr>
          <p:cNvPr id="1028" name="Picture 4" descr="Clip Art Microsoft SQL Server MySQL - Computer Program - Sql Icon  Transparent PNG">
            <a:extLst>
              <a:ext uri="{FF2B5EF4-FFF2-40B4-BE49-F238E27FC236}">
                <a16:creationId xmlns:a16="http://schemas.microsoft.com/office/drawing/2014/main" id="{DC32FBD8-4D7F-49A5-A4D9-8A2BB9C950E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091" t="4445" r="6091" b="4445"/>
          <a:stretch/>
        </p:blipFill>
        <p:spPr bwMode="auto">
          <a:xfrm>
            <a:off x="1062831" y="3098801"/>
            <a:ext cx="1066800" cy="106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12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2DCC88-34D2-4B79-AC73-32D299F7FCD8}"/>
              </a:ext>
            </a:extLst>
          </p:cNvPr>
          <p:cNvSpPr>
            <a:spLocks noGrp="1"/>
          </p:cNvSpPr>
          <p:nvPr>
            <p:ph idx="1"/>
          </p:nvPr>
        </p:nvSpPr>
        <p:spPr>
          <a:xfrm>
            <a:off x="7546765" y="3248205"/>
            <a:ext cx="3848100" cy="1854789"/>
          </a:xfrm>
        </p:spPr>
        <p:txBody>
          <a:bodyPr>
            <a:normAutofit/>
          </a:bodyPr>
          <a:lstStyle/>
          <a:p>
            <a:r>
              <a:rPr lang="en-US" altLang="en-US" sz="2000"/>
              <a:t>Collection of tables, views, triggers and other types of information.</a:t>
            </a:r>
          </a:p>
          <a:p>
            <a:r>
              <a:rPr lang="en-US" altLang="en-US" sz="2000"/>
              <a:t>The basic unit of an organisation contributing to the database.</a:t>
            </a:r>
          </a:p>
        </p:txBody>
      </p:sp>
      <p:sp>
        <p:nvSpPr>
          <p:cNvPr id="4" name="Footer Placeholder 3">
            <a:extLst>
              <a:ext uri="{FF2B5EF4-FFF2-40B4-BE49-F238E27FC236}">
                <a16:creationId xmlns:a16="http://schemas.microsoft.com/office/drawing/2014/main" id="{270E71AA-B68D-4DBB-9A65-00D167992B6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5D922414-F984-4297-83BE-F19880450030}"/>
              </a:ext>
            </a:extLst>
          </p:cNvPr>
          <p:cNvSpPr>
            <a:spLocks noGrp="1"/>
          </p:cNvSpPr>
          <p:nvPr>
            <p:ph type="sldNum" sz="quarter" idx="12"/>
          </p:nvPr>
        </p:nvSpPr>
        <p:spPr/>
        <p:txBody>
          <a:bodyPr/>
          <a:lstStyle/>
          <a:p>
            <a:fld id="{AAEAE4A8-A6E5-453E-B946-FB774B73F48C}" type="slidenum">
              <a:rPr lang="en-US" smtClean="0"/>
              <a:t>10</a:t>
            </a:fld>
            <a:endParaRPr lang="en-US" dirty="0"/>
          </a:p>
        </p:txBody>
      </p:sp>
      <p:sp>
        <p:nvSpPr>
          <p:cNvPr id="7" name="Text Placeholder 6">
            <a:extLst>
              <a:ext uri="{FF2B5EF4-FFF2-40B4-BE49-F238E27FC236}">
                <a16:creationId xmlns:a16="http://schemas.microsoft.com/office/drawing/2014/main" id="{CEF8208E-D9F9-4C76-8B13-B75BC8CD76B7}"/>
              </a:ext>
            </a:extLst>
          </p:cNvPr>
          <p:cNvSpPr>
            <a:spLocks noGrp="1"/>
          </p:cNvSpPr>
          <p:nvPr>
            <p:ph type="body" sz="quarter" idx="13"/>
          </p:nvPr>
        </p:nvSpPr>
        <p:spPr>
          <a:xfrm>
            <a:off x="1065213" y="1752600"/>
            <a:ext cx="4114800" cy="811742"/>
          </a:xfrm>
        </p:spPr>
        <p:txBody>
          <a:bodyPr/>
          <a:lstStyle/>
          <a:p>
            <a:r>
              <a:rPr lang="en-US"/>
              <a:t>2.2 Schemas</a:t>
            </a:r>
          </a:p>
        </p:txBody>
      </p:sp>
      <p:sp>
        <p:nvSpPr>
          <p:cNvPr id="8" name="Title 1">
            <a:extLst>
              <a:ext uri="{FF2B5EF4-FFF2-40B4-BE49-F238E27FC236}">
                <a16:creationId xmlns:a16="http://schemas.microsoft.com/office/drawing/2014/main" id="{0E64FDB1-2016-4773-B7B8-084AE1BAC2FB}"/>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0BE24303-AE00-485B-AFBC-A931EF818EE9}"/>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1" name="Picture 4">
            <a:extLst>
              <a:ext uri="{FF2B5EF4-FFF2-40B4-BE49-F238E27FC236}">
                <a16:creationId xmlns:a16="http://schemas.microsoft.com/office/drawing/2014/main" id="{3E9969C4-98FE-4766-A318-1FA387B24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12" y="2264738"/>
            <a:ext cx="7014953" cy="382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176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97417-592C-45F4-89C5-25BEC7AE2837}"/>
              </a:ext>
            </a:extLst>
          </p:cNvPr>
          <p:cNvSpPr>
            <a:spLocks noGrp="1"/>
          </p:cNvSpPr>
          <p:nvPr>
            <p:ph idx="1"/>
          </p:nvPr>
        </p:nvSpPr>
        <p:spPr>
          <a:xfrm>
            <a:off x="1063624" y="3180773"/>
            <a:ext cx="3810000" cy="1944254"/>
          </a:xfrm>
        </p:spPr>
        <p:txBody>
          <a:bodyPr/>
          <a:lstStyle/>
          <a:p>
            <a:r>
              <a:rPr lang="en-US" altLang="en-US" sz="2000"/>
              <a:t>The over-arching warden of Schemas.</a:t>
            </a:r>
          </a:p>
          <a:p>
            <a:r>
              <a:rPr lang="en-US" altLang="en-US" sz="2000"/>
              <a:t>Schemas are managed in Catalogs akin to how Tables are managed in Schemas.</a:t>
            </a:r>
          </a:p>
        </p:txBody>
      </p:sp>
      <p:sp>
        <p:nvSpPr>
          <p:cNvPr id="4" name="Footer Placeholder 3">
            <a:extLst>
              <a:ext uri="{FF2B5EF4-FFF2-40B4-BE49-F238E27FC236}">
                <a16:creationId xmlns:a16="http://schemas.microsoft.com/office/drawing/2014/main" id="{072743D6-2A93-4199-9A91-2962B811411E}"/>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E4A3C26D-F8E4-4D6F-AB9B-E53E03C6BC7C}"/>
              </a:ext>
            </a:extLst>
          </p:cNvPr>
          <p:cNvSpPr>
            <a:spLocks noGrp="1"/>
          </p:cNvSpPr>
          <p:nvPr>
            <p:ph type="sldNum" sz="quarter" idx="12"/>
          </p:nvPr>
        </p:nvSpPr>
        <p:spPr/>
        <p:txBody>
          <a:bodyPr/>
          <a:lstStyle/>
          <a:p>
            <a:fld id="{AAEAE4A8-A6E5-453E-B946-FB774B73F48C}" type="slidenum">
              <a:rPr lang="en-US" smtClean="0"/>
              <a:t>11</a:t>
            </a:fld>
            <a:endParaRPr lang="en-US" dirty="0"/>
          </a:p>
        </p:txBody>
      </p:sp>
      <p:sp>
        <p:nvSpPr>
          <p:cNvPr id="7" name="Text Placeholder 6">
            <a:extLst>
              <a:ext uri="{FF2B5EF4-FFF2-40B4-BE49-F238E27FC236}">
                <a16:creationId xmlns:a16="http://schemas.microsoft.com/office/drawing/2014/main" id="{9728A3E5-543F-4D2E-944B-C46EC2692788}"/>
              </a:ext>
            </a:extLst>
          </p:cNvPr>
          <p:cNvSpPr>
            <a:spLocks noGrp="1"/>
          </p:cNvSpPr>
          <p:nvPr>
            <p:ph type="body" sz="quarter" idx="13"/>
          </p:nvPr>
        </p:nvSpPr>
        <p:spPr>
          <a:xfrm>
            <a:off x="1065213" y="1752600"/>
            <a:ext cx="4114800" cy="811742"/>
          </a:xfrm>
        </p:spPr>
        <p:txBody>
          <a:bodyPr/>
          <a:lstStyle/>
          <a:p>
            <a:r>
              <a:rPr lang="en-US"/>
              <a:t>2.3 Catalogs</a:t>
            </a:r>
          </a:p>
        </p:txBody>
      </p:sp>
      <p:sp>
        <p:nvSpPr>
          <p:cNvPr id="8" name="Title 1">
            <a:extLst>
              <a:ext uri="{FF2B5EF4-FFF2-40B4-BE49-F238E27FC236}">
                <a16:creationId xmlns:a16="http://schemas.microsoft.com/office/drawing/2014/main" id="{DC1B2D95-C611-4586-A305-1B27310DCF83}"/>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C61D706A-EBD3-42D1-BAD2-1767EB1AFB68}"/>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0" name="Picture 4">
            <a:extLst>
              <a:ext uri="{FF2B5EF4-FFF2-40B4-BE49-F238E27FC236}">
                <a16:creationId xmlns:a16="http://schemas.microsoft.com/office/drawing/2014/main" id="{AC4CB690-D3E8-48F4-8087-E79566D95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180013" y="2514600"/>
            <a:ext cx="6192383" cy="3276600"/>
          </a:xfrm>
          <a:prstGeom prst="rect">
            <a:avLst/>
          </a:prstGeom>
          <a:noFill/>
          <a:ln/>
        </p:spPr>
      </p:pic>
    </p:spTree>
    <p:extLst>
      <p:ext uri="{BB962C8B-B14F-4D97-AF65-F5344CB8AC3E}">
        <p14:creationId xmlns:p14="http://schemas.microsoft.com/office/powerpoint/2010/main" val="3528547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97417-592C-45F4-89C5-25BEC7AE2837}"/>
              </a:ext>
            </a:extLst>
          </p:cNvPr>
          <p:cNvSpPr>
            <a:spLocks noGrp="1"/>
          </p:cNvSpPr>
          <p:nvPr>
            <p:ph idx="1"/>
          </p:nvPr>
        </p:nvSpPr>
        <p:spPr>
          <a:xfrm>
            <a:off x="6780212" y="3041073"/>
            <a:ext cx="3810000" cy="1944254"/>
          </a:xfrm>
        </p:spPr>
        <p:txBody>
          <a:bodyPr>
            <a:normAutofit lnSpcReduction="10000"/>
          </a:bodyPr>
          <a:lstStyle/>
          <a:p>
            <a:pPr marL="45720" indent="0">
              <a:buNone/>
            </a:pPr>
            <a:r>
              <a:rPr lang="en-US" altLang="en-US"/>
              <a:t>Two types of processes: </a:t>
            </a:r>
          </a:p>
          <a:p>
            <a:r>
              <a:rPr lang="en-US" altLang="en-US"/>
              <a:t>SQL Server poses as the “</a:t>
            </a:r>
            <a:r>
              <a:rPr lang="en-US" altLang="en-US" i="1"/>
              <a:t>database</a:t>
            </a:r>
            <a:r>
              <a:rPr lang="en-US" altLang="en-US"/>
              <a:t>”.</a:t>
            </a:r>
          </a:p>
          <a:p>
            <a:r>
              <a:rPr lang="en-US" altLang="en-US"/>
              <a:t>SQL Client are held as the “</a:t>
            </a:r>
            <a:r>
              <a:rPr lang="en-US" altLang="en-US" i="1"/>
              <a:t>application servers</a:t>
            </a:r>
            <a:r>
              <a:rPr lang="en-US" altLang="en-US" sz="2400"/>
              <a:t>”.</a:t>
            </a:r>
          </a:p>
        </p:txBody>
      </p:sp>
      <p:sp>
        <p:nvSpPr>
          <p:cNvPr id="4" name="Footer Placeholder 3">
            <a:extLst>
              <a:ext uri="{FF2B5EF4-FFF2-40B4-BE49-F238E27FC236}">
                <a16:creationId xmlns:a16="http://schemas.microsoft.com/office/drawing/2014/main" id="{072743D6-2A93-4199-9A91-2962B811411E}"/>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E4A3C26D-F8E4-4D6F-AB9B-E53E03C6BC7C}"/>
              </a:ext>
            </a:extLst>
          </p:cNvPr>
          <p:cNvSpPr>
            <a:spLocks noGrp="1"/>
          </p:cNvSpPr>
          <p:nvPr>
            <p:ph type="sldNum" sz="quarter" idx="12"/>
          </p:nvPr>
        </p:nvSpPr>
        <p:spPr/>
        <p:txBody>
          <a:bodyPr/>
          <a:lstStyle/>
          <a:p>
            <a:fld id="{AAEAE4A8-A6E5-453E-B946-FB774B73F48C}" type="slidenum">
              <a:rPr lang="en-US" smtClean="0"/>
              <a:t>12</a:t>
            </a:fld>
            <a:endParaRPr lang="en-US" dirty="0"/>
          </a:p>
        </p:txBody>
      </p:sp>
      <p:sp>
        <p:nvSpPr>
          <p:cNvPr id="7" name="Text Placeholder 6">
            <a:extLst>
              <a:ext uri="{FF2B5EF4-FFF2-40B4-BE49-F238E27FC236}">
                <a16:creationId xmlns:a16="http://schemas.microsoft.com/office/drawing/2014/main" id="{9728A3E5-543F-4D2E-944B-C46EC2692788}"/>
              </a:ext>
            </a:extLst>
          </p:cNvPr>
          <p:cNvSpPr>
            <a:spLocks noGrp="1"/>
          </p:cNvSpPr>
          <p:nvPr>
            <p:ph type="body" sz="quarter" idx="13"/>
          </p:nvPr>
        </p:nvSpPr>
        <p:spPr>
          <a:xfrm>
            <a:off x="1065213" y="1752600"/>
            <a:ext cx="4114800" cy="811742"/>
          </a:xfrm>
        </p:spPr>
        <p:txBody>
          <a:bodyPr/>
          <a:lstStyle/>
          <a:p>
            <a:r>
              <a:rPr lang="en-US"/>
              <a:t>2.4 Clients and Servers</a:t>
            </a:r>
          </a:p>
        </p:txBody>
      </p:sp>
      <p:sp>
        <p:nvSpPr>
          <p:cNvPr id="8" name="Title 1">
            <a:extLst>
              <a:ext uri="{FF2B5EF4-FFF2-40B4-BE49-F238E27FC236}">
                <a16:creationId xmlns:a16="http://schemas.microsoft.com/office/drawing/2014/main" id="{DC1B2D95-C611-4586-A305-1B27310DCF83}"/>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C61D706A-EBD3-42D1-BAD2-1767EB1AFB68}"/>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1" name="Picture 4">
            <a:extLst>
              <a:ext uri="{FF2B5EF4-FFF2-40B4-BE49-F238E27FC236}">
                <a16:creationId xmlns:a16="http://schemas.microsoft.com/office/drawing/2014/main" id="{35BA88EC-D8F8-4450-B728-7F36848BA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63624" y="2286000"/>
            <a:ext cx="5653087" cy="3454400"/>
          </a:xfrm>
          <a:prstGeom prst="rect">
            <a:avLst/>
          </a:prstGeom>
          <a:noFill/>
          <a:ln/>
        </p:spPr>
      </p:pic>
    </p:spTree>
    <p:extLst>
      <p:ext uri="{BB962C8B-B14F-4D97-AF65-F5344CB8AC3E}">
        <p14:creationId xmlns:p14="http://schemas.microsoft.com/office/powerpoint/2010/main" val="2893949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6392F6-B673-4D45-9CDF-B1E7DDEF4576}"/>
              </a:ext>
            </a:extLst>
          </p:cNvPr>
          <p:cNvSpPr>
            <a:spLocks noGrp="1"/>
          </p:cNvSpPr>
          <p:nvPr>
            <p:ph idx="1"/>
          </p:nvPr>
        </p:nvSpPr>
        <p:spPr>
          <a:xfrm>
            <a:off x="1141412" y="2278015"/>
            <a:ext cx="9906000" cy="572654"/>
          </a:xfrm>
        </p:spPr>
        <p:txBody>
          <a:bodyPr/>
          <a:lstStyle/>
          <a:p>
            <a:pPr marL="45720" indent="0" algn="ctr">
              <a:buNone/>
            </a:pPr>
            <a:r>
              <a:rPr lang="en-US" altLang="en-US" sz="2000"/>
              <a:t>Support </a:t>
            </a:r>
            <a:r>
              <a:rPr lang="en-US" altLang="en-US" sz="2000" b="1"/>
              <a:t>remote access </a:t>
            </a:r>
            <a:r>
              <a:rPr lang="en-US" altLang="en-US" sz="2000"/>
              <a:t>to an SQL Server provided that there is a working SQL client.</a:t>
            </a:r>
          </a:p>
        </p:txBody>
      </p:sp>
      <p:sp>
        <p:nvSpPr>
          <p:cNvPr id="4" name="Footer Placeholder 3">
            <a:extLst>
              <a:ext uri="{FF2B5EF4-FFF2-40B4-BE49-F238E27FC236}">
                <a16:creationId xmlns:a16="http://schemas.microsoft.com/office/drawing/2014/main" id="{E228224C-4A21-4C6E-9CE7-A6D198CC96A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770CA76D-E02B-429A-8D8F-796B64171843}"/>
              </a:ext>
            </a:extLst>
          </p:cNvPr>
          <p:cNvSpPr>
            <a:spLocks noGrp="1"/>
          </p:cNvSpPr>
          <p:nvPr>
            <p:ph type="sldNum" sz="quarter" idx="12"/>
          </p:nvPr>
        </p:nvSpPr>
        <p:spPr/>
        <p:txBody>
          <a:bodyPr/>
          <a:lstStyle/>
          <a:p>
            <a:fld id="{AAEAE4A8-A6E5-453E-B946-FB774B73F48C}" type="slidenum">
              <a:rPr lang="en-US" smtClean="0"/>
              <a:t>13</a:t>
            </a:fld>
            <a:endParaRPr lang="en-US" dirty="0"/>
          </a:p>
        </p:txBody>
      </p:sp>
      <p:sp>
        <p:nvSpPr>
          <p:cNvPr id="7" name="Text Placeholder 6">
            <a:extLst>
              <a:ext uri="{FF2B5EF4-FFF2-40B4-BE49-F238E27FC236}">
                <a16:creationId xmlns:a16="http://schemas.microsoft.com/office/drawing/2014/main" id="{7091A788-BBE5-497B-885D-35E8BE95B9D6}"/>
              </a:ext>
            </a:extLst>
          </p:cNvPr>
          <p:cNvSpPr>
            <a:spLocks noGrp="1"/>
          </p:cNvSpPr>
          <p:nvPr>
            <p:ph type="body" sz="quarter" idx="13"/>
          </p:nvPr>
        </p:nvSpPr>
        <p:spPr>
          <a:xfrm>
            <a:off x="1065213" y="1752600"/>
            <a:ext cx="4114800" cy="525415"/>
          </a:xfrm>
        </p:spPr>
        <p:txBody>
          <a:bodyPr/>
          <a:lstStyle/>
          <a:p>
            <a:r>
              <a:rPr lang="en-US"/>
              <a:t>2.5 Connections</a:t>
            </a:r>
          </a:p>
        </p:txBody>
      </p:sp>
      <p:sp>
        <p:nvSpPr>
          <p:cNvPr id="8" name="Title 1">
            <a:extLst>
              <a:ext uri="{FF2B5EF4-FFF2-40B4-BE49-F238E27FC236}">
                <a16:creationId xmlns:a16="http://schemas.microsoft.com/office/drawing/2014/main" id="{471FD1B3-0CD4-48E4-9135-5FBFF1F1C96D}"/>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AC3C8E3F-C3AA-45B1-83DD-E978D944C570}"/>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0" name="Picture 4">
            <a:extLst>
              <a:ext uri="{FF2B5EF4-FFF2-40B4-BE49-F238E27FC236}">
                <a16:creationId xmlns:a16="http://schemas.microsoft.com/office/drawing/2014/main" id="{9DE40A6A-0F36-42BF-AC17-FC03AE9DF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608262" y="2742427"/>
            <a:ext cx="6972300" cy="3374740"/>
          </a:xfrm>
          <a:prstGeom prst="rect">
            <a:avLst/>
          </a:prstGeom>
          <a:noFill/>
          <a:ln/>
        </p:spPr>
      </p:pic>
    </p:spTree>
    <p:extLst>
      <p:ext uri="{BB962C8B-B14F-4D97-AF65-F5344CB8AC3E}">
        <p14:creationId xmlns:p14="http://schemas.microsoft.com/office/powerpoint/2010/main" val="24264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97417-592C-45F4-89C5-25BEC7AE2837}"/>
              </a:ext>
            </a:extLst>
          </p:cNvPr>
          <p:cNvSpPr>
            <a:spLocks noGrp="1"/>
          </p:cNvSpPr>
          <p:nvPr>
            <p:ph idx="1"/>
          </p:nvPr>
        </p:nvSpPr>
        <p:spPr>
          <a:xfrm>
            <a:off x="6361112" y="2945726"/>
            <a:ext cx="4343400" cy="2325447"/>
          </a:xfrm>
        </p:spPr>
        <p:txBody>
          <a:bodyPr>
            <a:normAutofit/>
          </a:bodyPr>
          <a:lstStyle/>
          <a:p>
            <a:r>
              <a:rPr lang="en-US" altLang="en-US"/>
              <a:t>Operations performed during a connection is called a session.</a:t>
            </a:r>
          </a:p>
          <a:p>
            <a:r>
              <a:rPr lang="en-US" altLang="en-US"/>
              <a:t>Each session has its own Catalog and Schema.</a:t>
            </a:r>
          </a:p>
          <a:p>
            <a:r>
              <a:rPr lang="en-US" altLang="en-US"/>
              <a:t>Sessions last as long as the connections that created it.</a:t>
            </a:r>
          </a:p>
        </p:txBody>
      </p:sp>
      <p:sp>
        <p:nvSpPr>
          <p:cNvPr id="4" name="Footer Placeholder 3">
            <a:extLst>
              <a:ext uri="{FF2B5EF4-FFF2-40B4-BE49-F238E27FC236}">
                <a16:creationId xmlns:a16="http://schemas.microsoft.com/office/drawing/2014/main" id="{072743D6-2A93-4199-9A91-2962B811411E}"/>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E4A3C26D-F8E4-4D6F-AB9B-E53E03C6BC7C}"/>
              </a:ext>
            </a:extLst>
          </p:cNvPr>
          <p:cNvSpPr>
            <a:spLocks noGrp="1"/>
          </p:cNvSpPr>
          <p:nvPr>
            <p:ph type="sldNum" sz="quarter" idx="12"/>
          </p:nvPr>
        </p:nvSpPr>
        <p:spPr/>
        <p:txBody>
          <a:bodyPr/>
          <a:lstStyle/>
          <a:p>
            <a:fld id="{AAEAE4A8-A6E5-453E-B946-FB774B73F48C}" type="slidenum">
              <a:rPr lang="en-US" smtClean="0"/>
              <a:t>14</a:t>
            </a:fld>
            <a:endParaRPr lang="en-US" dirty="0"/>
          </a:p>
        </p:txBody>
      </p:sp>
      <p:sp>
        <p:nvSpPr>
          <p:cNvPr id="7" name="Text Placeholder 6">
            <a:extLst>
              <a:ext uri="{FF2B5EF4-FFF2-40B4-BE49-F238E27FC236}">
                <a16:creationId xmlns:a16="http://schemas.microsoft.com/office/drawing/2014/main" id="{9728A3E5-543F-4D2E-944B-C46EC2692788}"/>
              </a:ext>
            </a:extLst>
          </p:cNvPr>
          <p:cNvSpPr>
            <a:spLocks noGrp="1"/>
          </p:cNvSpPr>
          <p:nvPr>
            <p:ph type="body" sz="quarter" idx="13"/>
          </p:nvPr>
        </p:nvSpPr>
        <p:spPr>
          <a:xfrm>
            <a:off x="1065213" y="1752600"/>
            <a:ext cx="4114800" cy="811742"/>
          </a:xfrm>
        </p:spPr>
        <p:txBody>
          <a:bodyPr/>
          <a:lstStyle/>
          <a:p>
            <a:r>
              <a:rPr lang="en-US"/>
              <a:t>2.6 Sessions</a:t>
            </a:r>
          </a:p>
        </p:txBody>
      </p:sp>
      <p:sp>
        <p:nvSpPr>
          <p:cNvPr id="8" name="Title 1">
            <a:extLst>
              <a:ext uri="{FF2B5EF4-FFF2-40B4-BE49-F238E27FC236}">
                <a16:creationId xmlns:a16="http://schemas.microsoft.com/office/drawing/2014/main" id="{DC1B2D95-C611-4586-A305-1B27310DCF83}"/>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C61D706A-EBD3-42D1-BAD2-1767EB1AFB68}"/>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0" name="Picture 4">
            <a:extLst>
              <a:ext uri="{FF2B5EF4-FFF2-40B4-BE49-F238E27FC236}">
                <a16:creationId xmlns:a16="http://schemas.microsoft.com/office/drawing/2014/main" id="{FC79CBCB-0E00-426B-A8B7-4CF9F863F4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63624" y="2286000"/>
            <a:ext cx="4894261" cy="3644900"/>
          </a:xfrm>
          <a:prstGeom prst="rect">
            <a:avLst/>
          </a:prstGeom>
          <a:noFill/>
          <a:ln/>
        </p:spPr>
      </p:pic>
    </p:spTree>
    <p:extLst>
      <p:ext uri="{BB962C8B-B14F-4D97-AF65-F5344CB8AC3E}">
        <p14:creationId xmlns:p14="http://schemas.microsoft.com/office/powerpoint/2010/main" val="147542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597417-592C-45F4-89C5-25BEC7AE2837}"/>
              </a:ext>
            </a:extLst>
          </p:cNvPr>
          <p:cNvSpPr>
            <a:spLocks noGrp="1"/>
          </p:cNvSpPr>
          <p:nvPr>
            <p:ph idx="1"/>
          </p:nvPr>
        </p:nvSpPr>
        <p:spPr>
          <a:xfrm>
            <a:off x="720724" y="2780771"/>
            <a:ext cx="5267323" cy="2209800"/>
          </a:xfrm>
        </p:spPr>
        <p:txBody>
          <a:bodyPr>
            <a:normAutofit/>
          </a:bodyPr>
          <a:lstStyle/>
          <a:p>
            <a:pPr marL="45720" indent="0">
              <a:buNone/>
            </a:pPr>
            <a:r>
              <a:rPr lang="en-US" altLang="en-US"/>
              <a:t>Application programs within SQL</a:t>
            </a:r>
          </a:p>
          <a:p>
            <a:r>
              <a:rPr lang="en-US" altLang="en-US" b="1"/>
              <a:t>Generic SQL Interface</a:t>
            </a:r>
            <a:r>
              <a:rPr lang="en-US" altLang="en-US"/>
              <a:t>: Normal queries.</a:t>
            </a:r>
          </a:p>
          <a:p>
            <a:r>
              <a:rPr lang="en-US" altLang="en-US" b="1"/>
              <a:t>Embedded SQL</a:t>
            </a:r>
            <a:r>
              <a:rPr lang="en-US" altLang="en-US"/>
              <a:t>: Require preprocessor.</a:t>
            </a:r>
          </a:p>
          <a:p>
            <a:r>
              <a:rPr lang="en-US" altLang="en-US" b="1"/>
              <a:t>True Modules</a:t>
            </a:r>
            <a:r>
              <a:rPr lang="en-US" altLang="en-US"/>
              <a:t>: Stored Functions/ Procedures.</a:t>
            </a:r>
          </a:p>
        </p:txBody>
      </p:sp>
      <p:sp>
        <p:nvSpPr>
          <p:cNvPr id="4" name="Footer Placeholder 3">
            <a:extLst>
              <a:ext uri="{FF2B5EF4-FFF2-40B4-BE49-F238E27FC236}">
                <a16:creationId xmlns:a16="http://schemas.microsoft.com/office/drawing/2014/main" id="{072743D6-2A93-4199-9A91-2962B811411E}"/>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E4A3C26D-F8E4-4D6F-AB9B-E53E03C6BC7C}"/>
              </a:ext>
            </a:extLst>
          </p:cNvPr>
          <p:cNvSpPr>
            <a:spLocks noGrp="1"/>
          </p:cNvSpPr>
          <p:nvPr>
            <p:ph type="sldNum" sz="quarter" idx="12"/>
          </p:nvPr>
        </p:nvSpPr>
        <p:spPr/>
        <p:txBody>
          <a:bodyPr/>
          <a:lstStyle/>
          <a:p>
            <a:fld id="{AAEAE4A8-A6E5-453E-B946-FB774B73F48C}" type="slidenum">
              <a:rPr lang="en-US" smtClean="0"/>
              <a:t>15</a:t>
            </a:fld>
            <a:endParaRPr lang="en-US" dirty="0"/>
          </a:p>
        </p:txBody>
      </p:sp>
      <p:sp>
        <p:nvSpPr>
          <p:cNvPr id="7" name="Text Placeholder 6">
            <a:extLst>
              <a:ext uri="{FF2B5EF4-FFF2-40B4-BE49-F238E27FC236}">
                <a16:creationId xmlns:a16="http://schemas.microsoft.com/office/drawing/2014/main" id="{9728A3E5-543F-4D2E-944B-C46EC2692788}"/>
              </a:ext>
            </a:extLst>
          </p:cNvPr>
          <p:cNvSpPr>
            <a:spLocks noGrp="1"/>
          </p:cNvSpPr>
          <p:nvPr>
            <p:ph type="body" sz="quarter" idx="13"/>
          </p:nvPr>
        </p:nvSpPr>
        <p:spPr>
          <a:xfrm>
            <a:off x="1065213" y="1752600"/>
            <a:ext cx="4114800" cy="811742"/>
          </a:xfrm>
        </p:spPr>
        <p:txBody>
          <a:bodyPr/>
          <a:lstStyle/>
          <a:p>
            <a:r>
              <a:rPr lang="en-US"/>
              <a:t>2.7 Modules</a:t>
            </a:r>
          </a:p>
        </p:txBody>
      </p:sp>
      <p:sp>
        <p:nvSpPr>
          <p:cNvPr id="8" name="Title 1">
            <a:extLst>
              <a:ext uri="{FF2B5EF4-FFF2-40B4-BE49-F238E27FC236}">
                <a16:creationId xmlns:a16="http://schemas.microsoft.com/office/drawing/2014/main" id="{DC1B2D95-C611-4586-A305-1B27310DCF83}"/>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C61D706A-EBD3-42D1-BAD2-1767EB1AFB68}"/>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1" name="Picture 4">
            <a:extLst>
              <a:ext uri="{FF2B5EF4-FFF2-40B4-BE49-F238E27FC236}">
                <a16:creationId xmlns:a16="http://schemas.microsoft.com/office/drawing/2014/main" id="{2C2EE35B-AB80-4000-83D2-0D22518A8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4412" y="2158471"/>
            <a:ext cx="5653087" cy="3454400"/>
          </a:xfrm>
          <a:prstGeom prst="rect">
            <a:avLst/>
          </a:prstGeom>
          <a:noFill/>
          <a:ln/>
        </p:spPr>
      </p:pic>
    </p:spTree>
    <p:extLst>
      <p:ext uri="{BB962C8B-B14F-4D97-AF65-F5344CB8AC3E}">
        <p14:creationId xmlns:p14="http://schemas.microsoft.com/office/powerpoint/2010/main" val="175275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3" name="Content Placeholder 2">
            <a:extLst>
              <a:ext uri="{FF2B5EF4-FFF2-40B4-BE49-F238E27FC236}">
                <a16:creationId xmlns:a16="http://schemas.microsoft.com/office/drawing/2014/main" id="{87AECA6F-1A55-49CB-A7BF-09006091A308}"/>
              </a:ext>
            </a:extLst>
          </p:cNvPr>
          <p:cNvSpPr>
            <a:spLocks noGrp="1"/>
          </p:cNvSpPr>
          <p:nvPr>
            <p:ph idx="1"/>
          </p:nvPr>
        </p:nvSpPr>
        <p:spPr>
          <a:xfrm>
            <a:off x="1065213" y="2475346"/>
            <a:ext cx="6781800" cy="953654"/>
          </a:xfrm>
        </p:spPr>
        <p:txBody>
          <a:bodyPr/>
          <a:lstStyle/>
          <a:p>
            <a:r>
              <a:rPr lang="en-US" altLang="en-US" sz="2000"/>
              <a:t>The host language calls SQL built-in functions from a library.</a:t>
            </a:r>
          </a:p>
          <a:p>
            <a:r>
              <a:rPr lang="en-US" altLang="en-US" sz="2000"/>
              <a:t>Example: SQl/CLI, JDBC (Java Database Connectivity)</a:t>
            </a:r>
            <a:r>
              <a:rPr lang="en-US" altLang="en-US"/>
              <a:t>.</a:t>
            </a:r>
            <a:endParaRPr lang="en-US" altLang="en-US" sz="2000"/>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16</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p:txBody>
          <a:bodyPr/>
          <a:lstStyle/>
          <a:p>
            <a:r>
              <a:rPr lang="en-US"/>
              <a:t>3.1 </a:t>
            </a:r>
            <a:r>
              <a:rPr lang="en-US" altLang="en-US"/>
              <a:t>Call-Level Interface</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5375A74-905C-4A77-9E33-A293F762D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853530" y="3564466"/>
            <a:ext cx="6481763" cy="2863850"/>
          </a:xfrm>
          <a:prstGeom prst="rect">
            <a:avLst/>
          </a:prstGeom>
          <a:noFill/>
          <a:ln/>
        </p:spPr>
      </p:pic>
    </p:spTree>
    <p:extLst>
      <p:ext uri="{BB962C8B-B14F-4D97-AF65-F5344CB8AC3E}">
        <p14:creationId xmlns:p14="http://schemas.microsoft.com/office/powerpoint/2010/main" val="1292582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barn(inVertical)">
                                      <p:cBhvr>
                                        <p:cTn id="16" dur="500"/>
                                        <p:tgtEl>
                                          <p:spTgt spid="3">
                                            <p:txEl>
                                              <p:pRg st="1" end="1"/>
                                            </p:txEl>
                                          </p:spTgt>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3" name="Content Placeholder 2">
            <a:extLst>
              <a:ext uri="{FF2B5EF4-FFF2-40B4-BE49-F238E27FC236}">
                <a16:creationId xmlns:a16="http://schemas.microsoft.com/office/drawing/2014/main" id="{87AECA6F-1A55-49CB-A7BF-09006091A308}"/>
              </a:ext>
            </a:extLst>
          </p:cNvPr>
          <p:cNvSpPr>
            <a:spLocks noGrp="1"/>
          </p:cNvSpPr>
          <p:nvPr>
            <p:ph idx="1"/>
          </p:nvPr>
        </p:nvSpPr>
        <p:spPr>
          <a:xfrm>
            <a:off x="1065212" y="2179023"/>
            <a:ext cx="9753600" cy="784225"/>
          </a:xfrm>
        </p:spPr>
        <p:txBody>
          <a:bodyPr>
            <a:normAutofit/>
          </a:bodyPr>
          <a:lstStyle/>
          <a:p>
            <a:pPr marL="45720" indent="0">
              <a:buNone/>
            </a:pPr>
            <a:r>
              <a:rPr lang="en-US" altLang="en-US"/>
              <a:t>The host language is embedded with SQL statements, such are processed by a preprocessor during compilation.</a:t>
            </a:r>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17</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868F4E-7CFF-4483-AD3C-23C04A2C3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866231" y="4112002"/>
            <a:ext cx="6456361" cy="1978029"/>
          </a:xfrm>
          <a:prstGeom prst="rect">
            <a:avLst/>
          </a:prstGeom>
          <a:noFill/>
          <a:ln/>
        </p:spPr>
      </p:pic>
      <p:sp>
        <p:nvSpPr>
          <p:cNvPr id="11" name="TextBox 10">
            <a:extLst>
              <a:ext uri="{FF2B5EF4-FFF2-40B4-BE49-F238E27FC236}">
                <a16:creationId xmlns:a16="http://schemas.microsoft.com/office/drawing/2014/main" id="{5DF9F3D2-FF6E-42E9-8611-03E9549F9395}"/>
              </a:ext>
            </a:extLst>
          </p:cNvPr>
          <p:cNvSpPr txBox="1"/>
          <p:nvPr/>
        </p:nvSpPr>
        <p:spPr>
          <a:xfrm>
            <a:off x="3049522" y="2963248"/>
            <a:ext cx="6092890" cy="954107"/>
          </a:xfrm>
          <a:prstGeom prst="rect">
            <a:avLst/>
          </a:prstGeom>
          <a:solidFill>
            <a:schemeClr val="accent2">
              <a:lumMod val="40000"/>
              <a:lumOff val="60000"/>
            </a:schemeClr>
          </a:solidFill>
          <a:ln>
            <a:solidFill>
              <a:schemeClr val="bg2"/>
            </a:solidFill>
          </a:ln>
        </p:spPr>
        <p:txBody>
          <a:bodyPr wrap="square">
            <a:spAutoFit/>
          </a:bodyPr>
          <a:lstStyle/>
          <a:p>
            <a:pPr marL="45720" indent="0" algn="ctr">
              <a:buNone/>
            </a:pPr>
            <a:r>
              <a:rPr lang="en-US" altLang="en-US" sz="2000"/>
              <a:t>“</a:t>
            </a:r>
            <a:r>
              <a:rPr lang="en-US" altLang="en-US" sz="2000" i="1"/>
              <a:t>Embedded SQL is, by far, the most popular of [the three] traditional binding styles</a:t>
            </a:r>
            <a:r>
              <a:rPr lang="en-US" altLang="en-US" sz="2000"/>
              <a:t>”</a:t>
            </a:r>
          </a:p>
          <a:p>
            <a:pPr marL="45720" indent="0" algn="r">
              <a:buNone/>
            </a:pPr>
            <a:r>
              <a:rPr lang="en-US" altLang="en-US" sz="1600"/>
              <a:t>(Venkatrao M. &amp; Pizzo M.,1995)</a:t>
            </a:r>
          </a:p>
        </p:txBody>
      </p:sp>
    </p:spTree>
    <p:extLst>
      <p:ext uri="{BB962C8B-B14F-4D97-AF65-F5344CB8AC3E}">
        <p14:creationId xmlns:p14="http://schemas.microsoft.com/office/powerpoint/2010/main" val="1006263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18</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a:xfrm>
            <a:off x="1065213" y="1752601"/>
            <a:ext cx="8686800" cy="457199"/>
          </a:xfrm>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41C1D97C-A931-4028-BB96-CEFE9791DA65}"/>
              </a:ext>
            </a:extLst>
          </p:cNvPr>
          <p:cNvSpPr txBox="1">
            <a:spLocks/>
          </p:cNvSpPr>
          <p:nvPr/>
        </p:nvSpPr>
        <p:spPr>
          <a:xfrm>
            <a:off x="1370012" y="2189546"/>
            <a:ext cx="8686800" cy="53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3.2.1 Embedded SQL: </a:t>
            </a:r>
            <a:r>
              <a:rPr lang="en-US" altLang="en-US" sz="2200" u="sng">
                <a:solidFill>
                  <a:schemeClr val="tx1"/>
                </a:solidFill>
              </a:rPr>
              <a:t>Connecting to the host language</a:t>
            </a:r>
            <a:endParaRPr lang="en-US" sz="2200" u="sng">
              <a:solidFill>
                <a:schemeClr val="tx1"/>
              </a:solidFill>
            </a:endParaRPr>
          </a:p>
        </p:txBody>
      </p:sp>
      <p:sp>
        <p:nvSpPr>
          <p:cNvPr id="16" name="TextBox 15">
            <a:extLst>
              <a:ext uri="{FF2B5EF4-FFF2-40B4-BE49-F238E27FC236}">
                <a16:creationId xmlns:a16="http://schemas.microsoft.com/office/drawing/2014/main" id="{FBCD2F6E-AA78-4D96-893F-1B1B84951154}"/>
              </a:ext>
            </a:extLst>
          </p:cNvPr>
          <p:cNvSpPr txBox="1"/>
          <p:nvPr/>
        </p:nvSpPr>
        <p:spPr>
          <a:xfrm>
            <a:off x="1065212" y="2633299"/>
            <a:ext cx="9067800" cy="1015663"/>
          </a:xfrm>
          <a:prstGeom prst="rect">
            <a:avLst/>
          </a:prstGeom>
          <a:noFill/>
          <a:ln>
            <a:noFill/>
          </a:ln>
        </p:spPr>
        <p:txBody>
          <a:bodyPr wrap="square">
            <a:spAutoFit/>
          </a:bodyPr>
          <a:lstStyle/>
          <a:p>
            <a:pPr marL="285750" indent="-285750">
              <a:buFont typeface="Arial" panose="020B0604020202020204" pitchFamily="34" charset="0"/>
              <a:buChar char="•"/>
            </a:pPr>
            <a:r>
              <a:rPr lang="en-US" altLang="en-US" sz="2000"/>
              <a:t>Preprocessor to differentiate between the host-language's syntax and SQL's syntax.</a:t>
            </a:r>
          </a:p>
          <a:p>
            <a:r>
              <a:rPr lang="en-US" altLang="en-US" sz="2000" b="1" u="sng"/>
              <a:t>Example:</a:t>
            </a:r>
            <a:r>
              <a:rPr lang="en-US" altLang="en-US" sz="2000"/>
              <a:t> Db2 for z/OS, a RDBMS catered for mainframes servers.</a:t>
            </a:r>
            <a:endParaRPr lang="en-US" altLang="en-US" sz="2000" i="1"/>
          </a:p>
          <a:p>
            <a:pPr marL="285750" indent="-285750">
              <a:buFont typeface="Arial" panose="020B0604020202020204" pitchFamily="34" charset="0"/>
              <a:buChar char="•"/>
            </a:pPr>
            <a:endParaRPr lang="en-US" altLang="en-US" sz="2000" i="1"/>
          </a:p>
        </p:txBody>
      </p:sp>
      <p:pic>
        <p:nvPicPr>
          <p:cNvPr id="15" name="Picture 4">
            <a:extLst>
              <a:ext uri="{FF2B5EF4-FFF2-40B4-BE49-F238E27FC236}">
                <a16:creationId xmlns:a16="http://schemas.microsoft.com/office/drawing/2014/main" id="{3E62A38E-DF3E-4B0B-8ECF-EE1768CC3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7887" y="3329610"/>
            <a:ext cx="7113049" cy="2889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E20921EE-C75D-4CB3-90D0-9AD9D49DF873}"/>
              </a:ext>
            </a:extLst>
          </p:cNvPr>
          <p:cNvSpPr txBox="1"/>
          <p:nvPr/>
        </p:nvSpPr>
        <p:spPr>
          <a:xfrm>
            <a:off x="1065212" y="3394039"/>
            <a:ext cx="9067800" cy="1323439"/>
          </a:xfrm>
          <a:prstGeom prst="rect">
            <a:avLst/>
          </a:prstGeom>
          <a:noFill/>
          <a:ln>
            <a:noFill/>
          </a:ln>
        </p:spPr>
        <p:txBody>
          <a:bodyPr wrap="square">
            <a:spAutoFit/>
          </a:bodyPr>
          <a:lstStyle/>
          <a:p>
            <a:pPr marL="285750" indent="-285750">
              <a:buFont typeface="Arial" panose="020B0604020202020204" pitchFamily="34" charset="0"/>
              <a:buChar char="•"/>
            </a:pPr>
            <a:r>
              <a:rPr lang="en-US" altLang="en-US" sz="2000" b="1"/>
              <a:t>Notices:</a:t>
            </a:r>
          </a:p>
          <a:p>
            <a:pPr marL="742950" lvl="1" indent="-285750">
              <a:buFont typeface="Arial" panose="020B0604020202020204" pitchFamily="34" charset="0"/>
              <a:buChar char="•"/>
            </a:pPr>
            <a:r>
              <a:rPr lang="en-US" altLang="en-US" sz="2000"/>
              <a:t>The keyword “</a:t>
            </a:r>
            <a:r>
              <a:rPr lang="en-US" altLang="en-US" sz="2000" i="1"/>
              <a:t>EXEC SQL</a:t>
            </a:r>
            <a:r>
              <a:rPr lang="en-US" altLang="en-US" sz="2000"/>
              <a:t>” must be prepended to the actual SQL statements.</a:t>
            </a:r>
          </a:p>
          <a:p>
            <a:pPr marL="742950" lvl="1" indent="-285750">
              <a:buFont typeface="Arial" panose="020B0604020202020204" pitchFamily="34" charset="0"/>
              <a:buChar char="•"/>
            </a:pPr>
            <a:r>
              <a:rPr lang="en-US" altLang="en-US" sz="2000"/>
              <a:t>The host language and the SQL Database may access shared data via </a:t>
            </a:r>
            <a:r>
              <a:rPr lang="en-US" altLang="en-US" sz="2000" i="1"/>
              <a:t>shared variables</a:t>
            </a:r>
            <a:r>
              <a:rPr lang="en-US" altLang="en-US" sz="2000"/>
              <a:t>, also defined within a SQL query</a:t>
            </a:r>
            <a:r>
              <a:rPr lang="en-US" altLang="en-US" sz="2000" i="1"/>
              <a:t>.</a:t>
            </a:r>
          </a:p>
        </p:txBody>
      </p:sp>
    </p:spTree>
    <p:extLst>
      <p:ext uri="{BB962C8B-B14F-4D97-AF65-F5344CB8AC3E}">
        <p14:creationId xmlns:p14="http://schemas.microsoft.com/office/powerpoint/2010/main" val="311334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 calcmode="lin" valueType="num">
                                      <p:cBhvr additive="base">
                                        <p:cTn id="11"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16">
                                            <p:txEl>
                                              <p:pRg st="1" end="1"/>
                                            </p:txEl>
                                          </p:spTgt>
                                        </p:tgtEl>
                                      </p:cBhvr>
                                    </p:animEffect>
                                  </p:childTnLst>
                                </p:cTn>
                              </p:par>
                            </p:childTnLst>
                          </p:cTn>
                        </p:par>
                        <p:par>
                          <p:cTn id="13" fill="hold">
                            <p:stCondLst>
                              <p:cond delay="500"/>
                            </p:stCondLst>
                            <p:childTnLst>
                              <p:par>
                                <p:cTn id="14" presetID="18" presetClass="entr" presetSubtype="12"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strips(down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5"/>
                                        </p:tgtEl>
                                        <p:attrNameLst>
                                          <p:attrName>style.visibility</p:attrName>
                                        </p:attrNameLst>
                                      </p:cBhvr>
                                      <p:to>
                                        <p:strVal val="hidden"/>
                                      </p:to>
                                    </p:set>
                                  </p:childTnLst>
                                </p:cTn>
                              </p:par>
                              <p:par>
                                <p:cTn id="21" presetID="42"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anim calcmode="lin" valueType="num">
                                      <p:cBhvr>
                                        <p:cTn id="24" dur="1000" fill="hold"/>
                                        <p:tgtEl>
                                          <p:spTgt spid="20"/>
                                        </p:tgtEl>
                                        <p:attrNameLst>
                                          <p:attrName>ppt_x</p:attrName>
                                        </p:attrNameLst>
                                      </p:cBhvr>
                                      <p:tavLst>
                                        <p:tav tm="0">
                                          <p:val>
                                            <p:strVal val="#ppt_x"/>
                                          </p:val>
                                        </p:tav>
                                        <p:tav tm="100000">
                                          <p:val>
                                            <p:strVal val="#ppt_x"/>
                                          </p:val>
                                        </p:tav>
                                      </p:tavLst>
                                    </p:anim>
                                    <p:anim calcmode="lin" valueType="num">
                                      <p:cBhvr>
                                        <p:cTn id="2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19</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a:xfrm>
            <a:off x="1065213" y="1752601"/>
            <a:ext cx="8686800" cy="457199"/>
          </a:xfrm>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41C1D97C-A931-4028-BB96-CEFE9791DA65}"/>
              </a:ext>
            </a:extLst>
          </p:cNvPr>
          <p:cNvSpPr txBox="1">
            <a:spLocks/>
          </p:cNvSpPr>
          <p:nvPr/>
        </p:nvSpPr>
        <p:spPr>
          <a:xfrm>
            <a:off x="1370012" y="2189546"/>
            <a:ext cx="8686800" cy="53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3.2.2 Embedded SQL: </a:t>
            </a:r>
            <a:r>
              <a:rPr lang="en-US" altLang="en-US" sz="2200" u="sng">
                <a:solidFill>
                  <a:schemeClr val="tx1"/>
                </a:solidFill>
              </a:rPr>
              <a:t>The DECLARE section</a:t>
            </a:r>
            <a:endParaRPr lang="en-US" sz="2200" u="sng">
              <a:solidFill>
                <a:schemeClr val="tx1"/>
              </a:solidFill>
            </a:endParaRPr>
          </a:p>
        </p:txBody>
      </p:sp>
      <p:sp>
        <p:nvSpPr>
          <p:cNvPr id="16" name="TextBox 15">
            <a:extLst>
              <a:ext uri="{FF2B5EF4-FFF2-40B4-BE49-F238E27FC236}">
                <a16:creationId xmlns:a16="http://schemas.microsoft.com/office/drawing/2014/main" id="{FBCD2F6E-AA78-4D96-893F-1B1B84951154}"/>
              </a:ext>
            </a:extLst>
          </p:cNvPr>
          <p:cNvSpPr txBox="1"/>
          <p:nvPr/>
        </p:nvSpPr>
        <p:spPr>
          <a:xfrm>
            <a:off x="1065211" y="2633298"/>
            <a:ext cx="9753601" cy="1631216"/>
          </a:xfrm>
          <a:prstGeom prst="rect">
            <a:avLst/>
          </a:prstGeom>
          <a:noFill/>
          <a:ln>
            <a:noFill/>
          </a:ln>
        </p:spPr>
        <p:txBody>
          <a:bodyPr wrap="square">
            <a:spAutoFit/>
          </a:bodyPr>
          <a:lstStyle/>
          <a:p>
            <a:pPr marL="285750" indent="-285750">
              <a:buFont typeface="Arial" panose="020B0604020202020204" pitchFamily="34" charset="0"/>
              <a:buChar char="•"/>
            </a:pPr>
            <a:r>
              <a:rPr lang="en-US" altLang="en-US" sz="2000" i="1"/>
              <a:t>Shared Variables </a:t>
            </a:r>
            <a:r>
              <a:rPr lang="en-US" altLang="en-US" sz="2000"/>
              <a:t>are declared in this region.</a:t>
            </a:r>
          </a:p>
          <a:p>
            <a:pPr marL="285750" indent="-285750">
              <a:buFont typeface="Arial" panose="020B0604020202020204" pitchFamily="34" charset="0"/>
              <a:buChar char="•"/>
            </a:pPr>
            <a:r>
              <a:rPr lang="en-US" altLang="en-US" sz="2000"/>
              <a:t>The </a:t>
            </a:r>
            <a:r>
              <a:rPr lang="en-US" altLang="en-US" sz="2000" i="1"/>
              <a:t>SQLSTATE</a:t>
            </a:r>
            <a:r>
              <a:rPr lang="en-US" altLang="en-US" sz="2000"/>
              <a:t> is a </a:t>
            </a:r>
            <a:r>
              <a:rPr lang="en-US" altLang="en-US" sz="2000" b="1"/>
              <a:t>compulsory </a:t>
            </a:r>
            <a:r>
              <a:rPr lang="en-US" altLang="en-US" sz="2000"/>
              <a:t>array of 5 characters to indicate the batch's state while executing.</a:t>
            </a:r>
          </a:p>
          <a:p>
            <a:pPr>
              <a:buFontTx/>
              <a:buNone/>
            </a:pPr>
            <a:r>
              <a:rPr lang="en-US" altLang="en-US" sz="2000" b="1" u="sng"/>
              <a:t>Example</a:t>
            </a:r>
            <a:r>
              <a:rPr lang="en-US" altLang="en-US" sz="2000"/>
              <a:t>: ‘</a:t>
            </a:r>
            <a:r>
              <a:rPr lang="en-US" altLang="en-US" sz="2000">
                <a:solidFill>
                  <a:schemeClr val="accent1"/>
                </a:solidFill>
              </a:rPr>
              <a:t>00000</a:t>
            </a:r>
            <a:r>
              <a:rPr lang="en-US" altLang="en-US" sz="2000"/>
              <a:t>’ means </a:t>
            </a:r>
            <a:r>
              <a:rPr lang="en-US" altLang="en-US" sz="2000" b="1"/>
              <a:t>no error</a:t>
            </a:r>
            <a:r>
              <a:rPr lang="en-US" altLang="en-US" sz="2000"/>
              <a:t>, whereas ‘</a:t>
            </a:r>
            <a:r>
              <a:rPr lang="en-US" altLang="en-US" sz="2000">
                <a:solidFill>
                  <a:schemeClr val="accent1"/>
                </a:solidFill>
              </a:rPr>
              <a:t>02000</a:t>
            </a:r>
            <a:r>
              <a:rPr lang="en-US" altLang="en-US" sz="2000"/>
              <a:t>’ means “</a:t>
            </a:r>
            <a:r>
              <a:rPr lang="en-US" altLang="en-US" sz="2000" b="1"/>
              <a:t>Tuple not found</a:t>
            </a:r>
            <a:r>
              <a:rPr lang="en-US" altLang="en-US" sz="2000"/>
              <a:t>”.</a:t>
            </a:r>
          </a:p>
          <a:p>
            <a:pPr>
              <a:buFontTx/>
              <a:buNone/>
            </a:pPr>
            <a:endParaRPr lang="en-US" altLang="en-US" sz="2000"/>
          </a:p>
        </p:txBody>
      </p:sp>
      <p:pic>
        <p:nvPicPr>
          <p:cNvPr id="11" name="Picture 4">
            <a:extLst>
              <a:ext uri="{FF2B5EF4-FFF2-40B4-BE49-F238E27FC236}">
                <a16:creationId xmlns:a16="http://schemas.microsoft.com/office/drawing/2014/main" id="{9B1F00D7-0218-47E7-BA87-A6E482B4BF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8" t="6523" b="11761"/>
          <a:stretch/>
        </p:blipFill>
        <p:spPr>
          <a:xfrm>
            <a:off x="2513011" y="4033479"/>
            <a:ext cx="7162801" cy="2121788"/>
          </a:xfrm>
          <a:prstGeom prst="rect">
            <a:avLst/>
          </a:prstGeom>
          <a:noFill/>
          <a:ln/>
        </p:spPr>
      </p:pic>
    </p:spTree>
    <p:extLst>
      <p:ext uri="{BB962C8B-B14F-4D97-AF65-F5344CB8AC3E}">
        <p14:creationId xmlns:p14="http://schemas.microsoft.com/office/powerpoint/2010/main" val="1359295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p:tgtEl>
                                          <p:spTgt spid="1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6">
                                            <p:txEl>
                                              <p:pRg st="0" end="0"/>
                                            </p:txEl>
                                          </p:spTgt>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 calcmode="lin" valueType="num">
                                      <p:cBhvr additive="base">
                                        <p:cTn id="12" dur="500"/>
                                        <p:tgtEl>
                                          <p:spTgt spid="16">
                                            <p:txEl>
                                              <p:pRg st="1" end="1"/>
                                            </p:txEl>
                                          </p:spTgt>
                                        </p:tgtEl>
                                        <p:attrNameLst>
                                          <p:attrName>ppt_y</p:attrName>
                                        </p:attrNameLst>
                                      </p:cBhvr>
                                      <p:tavLst>
                                        <p:tav tm="0">
                                          <p:val>
                                            <p:strVal val="#ppt_y+#ppt_h*1.125000"/>
                                          </p:val>
                                        </p:tav>
                                        <p:tav tm="100000">
                                          <p:val>
                                            <p:strVal val="#ppt_y"/>
                                          </p:val>
                                        </p:tav>
                                      </p:tavLst>
                                    </p:anim>
                                    <p:animEffect transition="in" filter="wipe(up)">
                                      <p:cBhvr>
                                        <p:cTn id="13" dur="500"/>
                                        <p:tgtEl>
                                          <p:spTgt spid="16">
                                            <p:txEl>
                                              <p:pRg st="1" end="1"/>
                                            </p:txEl>
                                          </p:spTgt>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 calcmode="lin" valueType="num">
                                      <p:cBhvr additive="base">
                                        <p:cTn id="17" dur="500"/>
                                        <p:tgtEl>
                                          <p:spTgt spid="16">
                                            <p:txEl>
                                              <p:pRg st="2" end="2"/>
                                            </p:txEl>
                                          </p:spTgt>
                                        </p:tgtEl>
                                        <p:attrNameLst>
                                          <p:attrName>ppt_y</p:attrName>
                                        </p:attrNameLst>
                                      </p:cBhvr>
                                      <p:tavLst>
                                        <p:tav tm="0">
                                          <p:val>
                                            <p:strVal val="#ppt_y+#ppt_h*1.125000"/>
                                          </p:val>
                                        </p:tav>
                                        <p:tav tm="100000">
                                          <p:val>
                                            <p:strVal val="#ppt_y"/>
                                          </p:val>
                                        </p:tav>
                                      </p:tavLst>
                                    </p:anim>
                                    <p:animEffect transition="in" filter="wipe(up)">
                                      <p:cBhvr>
                                        <p:cTn id="18" dur="500"/>
                                        <p:tgtEl>
                                          <p:spTgt spid="16">
                                            <p:txEl>
                                              <p:pRg st="2" end="2"/>
                                            </p:txEl>
                                          </p:spTgt>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a:t>
            </a:r>
            <a:endParaRPr lang="en-US" dirty="0"/>
          </a:p>
        </p:txBody>
      </p:sp>
      <p:sp>
        <p:nvSpPr>
          <p:cNvPr id="4" name="Footer Placeholder 3">
            <a:extLst>
              <a:ext uri="{FF2B5EF4-FFF2-40B4-BE49-F238E27FC236}">
                <a16:creationId xmlns:a16="http://schemas.microsoft.com/office/drawing/2014/main" id="{AD11D6B0-E236-49EF-8EB0-3B36404A6A14}"/>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7CB7220A-A703-4D20-8FA4-40A952E07398}"/>
              </a:ext>
            </a:extLst>
          </p:cNvPr>
          <p:cNvSpPr>
            <a:spLocks noGrp="1"/>
          </p:cNvSpPr>
          <p:nvPr>
            <p:ph type="sldNum" sz="quarter" idx="12"/>
          </p:nvPr>
        </p:nvSpPr>
        <p:spPr/>
        <p:txBody>
          <a:bodyPr/>
          <a:lstStyle/>
          <a:p>
            <a:fld id="{AAEAE4A8-A6E5-453E-B946-FB774B73F48C}" type="slidenum">
              <a:rPr lang="en-US" smtClean="0"/>
              <a:t>2</a:t>
            </a:fld>
            <a:endParaRPr lang="en-US" dirty="0"/>
          </a:p>
        </p:txBody>
      </p:sp>
      <p:pic>
        <p:nvPicPr>
          <p:cNvPr id="9" name="Graphic 8" descr="Hamburger Menu Icon">
            <a:extLst>
              <a:ext uri="{FF2B5EF4-FFF2-40B4-BE49-F238E27FC236}">
                <a16:creationId xmlns:a16="http://schemas.microsoft.com/office/drawing/2014/main" id="{6B252D0E-ABA6-4031-AECF-0772C2D9FE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812" y="838200"/>
            <a:ext cx="914400" cy="914400"/>
          </a:xfrm>
          <a:prstGeom prst="rect">
            <a:avLst/>
          </a:prstGeom>
        </p:spPr>
      </p:pic>
      <p:graphicFrame>
        <p:nvGraphicFramePr>
          <p:cNvPr id="12" name="Content Placeholder 11">
            <a:extLst>
              <a:ext uri="{FF2B5EF4-FFF2-40B4-BE49-F238E27FC236}">
                <a16:creationId xmlns:a16="http://schemas.microsoft.com/office/drawing/2014/main" id="{C4828A3D-ED96-454C-89BC-456CF33FC732}"/>
              </a:ext>
            </a:extLst>
          </p:cNvPr>
          <p:cNvGraphicFramePr>
            <a:graphicFrameLocks noGrp="1"/>
          </p:cNvGraphicFramePr>
          <p:nvPr>
            <p:ph idx="1"/>
            <p:extLst>
              <p:ext uri="{D42A27DB-BD31-4B8C-83A1-F6EECF244321}">
                <p14:modId xmlns:p14="http://schemas.microsoft.com/office/powerpoint/2010/main" val="3591044497"/>
              </p:ext>
            </p:extLst>
          </p:nvPr>
        </p:nvGraphicFramePr>
        <p:xfrm>
          <a:off x="1065213" y="1829091"/>
          <a:ext cx="8686800" cy="4191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5B500C50-8C29-4568-A1F3-DB76F1C1109A}"/>
              </a:ext>
            </a:extLst>
          </p:cNvPr>
          <p:cNvSpPr txBox="1"/>
          <p:nvPr/>
        </p:nvSpPr>
        <p:spPr>
          <a:xfrm>
            <a:off x="2488061" y="1881201"/>
            <a:ext cx="301686" cy="369332"/>
          </a:xfrm>
          <a:prstGeom prst="rect">
            <a:avLst/>
          </a:prstGeom>
          <a:noFill/>
          <a:ln>
            <a:noFill/>
          </a:ln>
        </p:spPr>
        <p:txBody>
          <a:bodyPr wrap="none" rtlCol="0" anchor="ctr" anchorCtr="1">
            <a:spAutoFit/>
          </a:bodyPr>
          <a:lstStyle/>
          <a:p>
            <a:r>
              <a:rPr lang="en-US" b="1"/>
              <a:t>1</a:t>
            </a:r>
            <a:endParaRPr lang="en-US" b="1" dirty="0"/>
          </a:p>
        </p:txBody>
      </p:sp>
      <p:sp>
        <p:nvSpPr>
          <p:cNvPr id="10" name="TextBox 9">
            <a:extLst>
              <a:ext uri="{FF2B5EF4-FFF2-40B4-BE49-F238E27FC236}">
                <a16:creationId xmlns:a16="http://schemas.microsoft.com/office/drawing/2014/main" id="{1656BA72-F26C-4458-9126-55ABE533751D}"/>
              </a:ext>
            </a:extLst>
          </p:cNvPr>
          <p:cNvSpPr txBox="1"/>
          <p:nvPr/>
        </p:nvSpPr>
        <p:spPr>
          <a:xfrm>
            <a:off x="2523016" y="2494293"/>
            <a:ext cx="231776" cy="369332"/>
          </a:xfrm>
          <a:prstGeom prst="rect">
            <a:avLst/>
          </a:prstGeom>
          <a:noFill/>
          <a:ln>
            <a:noFill/>
          </a:ln>
        </p:spPr>
        <p:txBody>
          <a:bodyPr wrap="square" rtlCol="0" anchor="ctr" anchorCtr="1">
            <a:spAutoFit/>
          </a:bodyPr>
          <a:lstStyle/>
          <a:p>
            <a:r>
              <a:rPr lang="en-US" b="1"/>
              <a:t>2</a:t>
            </a:r>
            <a:endParaRPr lang="en-US" b="1" dirty="0"/>
          </a:p>
        </p:txBody>
      </p:sp>
      <p:sp>
        <p:nvSpPr>
          <p:cNvPr id="11" name="TextBox 10">
            <a:extLst>
              <a:ext uri="{FF2B5EF4-FFF2-40B4-BE49-F238E27FC236}">
                <a16:creationId xmlns:a16="http://schemas.microsoft.com/office/drawing/2014/main" id="{3E315B2D-3ACD-40B6-BC07-25592EDF1BC9}"/>
              </a:ext>
            </a:extLst>
          </p:cNvPr>
          <p:cNvSpPr txBox="1"/>
          <p:nvPr/>
        </p:nvSpPr>
        <p:spPr>
          <a:xfrm>
            <a:off x="2488061" y="3123618"/>
            <a:ext cx="301686" cy="369332"/>
          </a:xfrm>
          <a:prstGeom prst="rect">
            <a:avLst/>
          </a:prstGeom>
          <a:noFill/>
          <a:ln>
            <a:noFill/>
          </a:ln>
        </p:spPr>
        <p:txBody>
          <a:bodyPr wrap="square" rtlCol="0" anchor="ctr" anchorCtr="1">
            <a:spAutoFit/>
          </a:bodyPr>
          <a:lstStyle/>
          <a:p>
            <a:r>
              <a:rPr lang="en-US" b="1"/>
              <a:t>3</a:t>
            </a:r>
            <a:endParaRPr lang="en-US" b="1" dirty="0"/>
          </a:p>
        </p:txBody>
      </p:sp>
      <p:sp>
        <p:nvSpPr>
          <p:cNvPr id="13" name="TextBox 12">
            <a:extLst>
              <a:ext uri="{FF2B5EF4-FFF2-40B4-BE49-F238E27FC236}">
                <a16:creationId xmlns:a16="http://schemas.microsoft.com/office/drawing/2014/main" id="{388AFC9D-C11A-433F-BCA7-EB9DD4B0B6DC}"/>
              </a:ext>
            </a:extLst>
          </p:cNvPr>
          <p:cNvSpPr txBox="1"/>
          <p:nvPr/>
        </p:nvSpPr>
        <p:spPr>
          <a:xfrm>
            <a:off x="2488061" y="3752943"/>
            <a:ext cx="301686" cy="369332"/>
          </a:xfrm>
          <a:prstGeom prst="rect">
            <a:avLst/>
          </a:prstGeom>
          <a:noFill/>
          <a:ln>
            <a:noFill/>
          </a:ln>
        </p:spPr>
        <p:txBody>
          <a:bodyPr wrap="none" rtlCol="0" anchor="ctr" anchorCtr="1">
            <a:spAutoFit/>
          </a:bodyPr>
          <a:lstStyle/>
          <a:p>
            <a:r>
              <a:rPr lang="en-US" b="1"/>
              <a:t>4</a:t>
            </a:r>
            <a:endParaRPr lang="en-US" b="1" dirty="0"/>
          </a:p>
        </p:txBody>
      </p:sp>
      <p:sp>
        <p:nvSpPr>
          <p:cNvPr id="14" name="TextBox 13">
            <a:extLst>
              <a:ext uri="{FF2B5EF4-FFF2-40B4-BE49-F238E27FC236}">
                <a16:creationId xmlns:a16="http://schemas.microsoft.com/office/drawing/2014/main" id="{9057FE74-6F4D-44E6-AE1D-D36BE063F22C}"/>
              </a:ext>
            </a:extLst>
          </p:cNvPr>
          <p:cNvSpPr txBox="1"/>
          <p:nvPr/>
        </p:nvSpPr>
        <p:spPr>
          <a:xfrm>
            <a:off x="2488061" y="4365782"/>
            <a:ext cx="301686" cy="369332"/>
          </a:xfrm>
          <a:prstGeom prst="rect">
            <a:avLst/>
          </a:prstGeom>
          <a:noFill/>
          <a:ln>
            <a:noFill/>
          </a:ln>
        </p:spPr>
        <p:txBody>
          <a:bodyPr wrap="none" rtlCol="0" anchor="ctr" anchorCtr="1">
            <a:spAutoFit/>
          </a:bodyPr>
          <a:lstStyle/>
          <a:p>
            <a:r>
              <a:rPr lang="en-US" b="1"/>
              <a:t>5</a:t>
            </a:r>
            <a:endParaRPr lang="en-US" b="1" dirty="0"/>
          </a:p>
        </p:txBody>
      </p:sp>
      <p:sp>
        <p:nvSpPr>
          <p:cNvPr id="15" name="TextBox 14">
            <a:extLst>
              <a:ext uri="{FF2B5EF4-FFF2-40B4-BE49-F238E27FC236}">
                <a16:creationId xmlns:a16="http://schemas.microsoft.com/office/drawing/2014/main" id="{92B1B129-42D1-4D13-AB69-020086C33A4B}"/>
              </a:ext>
            </a:extLst>
          </p:cNvPr>
          <p:cNvSpPr txBox="1"/>
          <p:nvPr/>
        </p:nvSpPr>
        <p:spPr>
          <a:xfrm>
            <a:off x="2487955" y="4963714"/>
            <a:ext cx="301686" cy="369332"/>
          </a:xfrm>
          <a:prstGeom prst="rect">
            <a:avLst/>
          </a:prstGeom>
          <a:noFill/>
          <a:ln>
            <a:noFill/>
          </a:ln>
        </p:spPr>
        <p:txBody>
          <a:bodyPr wrap="none" rtlCol="0" anchor="ctr" anchorCtr="1">
            <a:spAutoFit/>
          </a:bodyPr>
          <a:lstStyle/>
          <a:p>
            <a:r>
              <a:rPr lang="en-US" b="1"/>
              <a:t>6</a:t>
            </a:r>
            <a:endParaRPr lang="en-US" b="1" dirty="0"/>
          </a:p>
        </p:txBody>
      </p:sp>
      <p:sp>
        <p:nvSpPr>
          <p:cNvPr id="16" name="TextBox 15">
            <a:extLst>
              <a:ext uri="{FF2B5EF4-FFF2-40B4-BE49-F238E27FC236}">
                <a16:creationId xmlns:a16="http://schemas.microsoft.com/office/drawing/2014/main" id="{6AF1F2AA-9B86-47EA-A7C1-43D0954CF927}"/>
              </a:ext>
            </a:extLst>
          </p:cNvPr>
          <p:cNvSpPr txBox="1"/>
          <p:nvPr/>
        </p:nvSpPr>
        <p:spPr>
          <a:xfrm>
            <a:off x="2487955" y="5587556"/>
            <a:ext cx="301686" cy="369332"/>
          </a:xfrm>
          <a:prstGeom prst="rect">
            <a:avLst/>
          </a:prstGeom>
          <a:noFill/>
          <a:ln>
            <a:noFill/>
          </a:ln>
        </p:spPr>
        <p:txBody>
          <a:bodyPr wrap="none" rtlCol="0" anchor="ctr" anchorCtr="1">
            <a:spAutoFit/>
          </a:bodyPr>
          <a:lstStyle/>
          <a:p>
            <a:r>
              <a:rPr lang="en-US" b="1"/>
              <a:t>7</a:t>
            </a:r>
            <a:endParaRPr lang="en-US" b="1" dirty="0"/>
          </a:p>
        </p:txBody>
      </p:sp>
    </p:spTree>
    <p:extLst>
      <p:ext uri="{BB962C8B-B14F-4D97-AF65-F5344CB8AC3E}">
        <p14:creationId xmlns:p14="http://schemas.microsoft.com/office/powerpoint/2010/main" val="163731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graphicEl>
                                              <a:dgm id="{0F65CC93-B336-410B-81E1-15E6A3505167}"/>
                                            </p:graphicEl>
                                          </p:spTgt>
                                        </p:tgtEl>
                                        <p:attrNameLst>
                                          <p:attrName>style.visibility</p:attrName>
                                        </p:attrNameLst>
                                      </p:cBhvr>
                                      <p:to>
                                        <p:strVal val="visible"/>
                                      </p:to>
                                    </p:set>
                                    <p:animEffect transition="in" filter="fade">
                                      <p:cBhvr>
                                        <p:cTn id="7" dur="1000"/>
                                        <p:tgtEl>
                                          <p:spTgt spid="12">
                                            <p:graphicEl>
                                              <a:dgm id="{0F65CC93-B336-410B-81E1-15E6A3505167}"/>
                                            </p:graphicEl>
                                          </p:spTgt>
                                        </p:tgtEl>
                                      </p:cBhvr>
                                    </p:animEffect>
                                    <p:anim calcmode="lin" valueType="num">
                                      <p:cBhvr>
                                        <p:cTn id="8" dur="1000" fill="hold"/>
                                        <p:tgtEl>
                                          <p:spTgt spid="12">
                                            <p:graphicEl>
                                              <a:dgm id="{0F65CC93-B336-410B-81E1-15E6A3505167}"/>
                                            </p:graphicEl>
                                          </p:spTgt>
                                        </p:tgtEl>
                                        <p:attrNameLst>
                                          <p:attrName>ppt_x</p:attrName>
                                        </p:attrNameLst>
                                      </p:cBhvr>
                                      <p:tavLst>
                                        <p:tav tm="0">
                                          <p:val>
                                            <p:strVal val="#ppt_x"/>
                                          </p:val>
                                        </p:tav>
                                        <p:tav tm="100000">
                                          <p:val>
                                            <p:strVal val="#ppt_x"/>
                                          </p:val>
                                        </p:tav>
                                      </p:tavLst>
                                    </p:anim>
                                    <p:anim calcmode="lin" valueType="num">
                                      <p:cBhvr>
                                        <p:cTn id="9" dur="1000" fill="hold"/>
                                        <p:tgtEl>
                                          <p:spTgt spid="12">
                                            <p:graphicEl>
                                              <a:dgm id="{0F65CC93-B336-410B-81E1-15E6A3505167}"/>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graphicEl>
                                              <a:dgm id="{816A850A-302A-4E80-8B0B-DAC08B475DE5}"/>
                                            </p:graphicEl>
                                          </p:spTgt>
                                        </p:tgtEl>
                                        <p:attrNameLst>
                                          <p:attrName>style.visibility</p:attrName>
                                        </p:attrNameLst>
                                      </p:cBhvr>
                                      <p:to>
                                        <p:strVal val="visible"/>
                                      </p:to>
                                    </p:set>
                                    <p:animEffect transition="in" filter="fade">
                                      <p:cBhvr>
                                        <p:cTn id="12" dur="1000"/>
                                        <p:tgtEl>
                                          <p:spTgt spid="12">
                                            <p:graphicEl>
                                              <a:dgm id="{816A850A-302A-4E80-8B0B-DAC08B475DE5}"/>
                                            </p:graphicEl>
                                          </p:spTgt>
                                        </p:tgtEl>
                                      </p:cBhvr>
                                    </p:animEffect>
                                    <p:anim calcmode="lin" valueType="num">
                                      <p:cBhvr>
                                        <p:cTn id="13" dur="1000" fill="hold"/>
                                        <p:tgtEl>
                                          <p:spTgt spid="12">
                                            <p:graphicEl>
                                              <a:dgm id="{816A850A-302A-4E80-8B0B-DAC08B475DE5}"/>
                                            </p:graphicEl>
                                          </p:spTgt>
                                        </p:tgtEl>
                                        <p:attrNameLst>
                                          <p:attrName>ppt_x</p:attrName>
                                        </p:attrNameLst>
                                      </p:cBhvr>
                                      <p:tavLst>
                                        <p:tav tm="0">
                                          <p:val>
                                            <p:strVal val="#ppt_x"/>
                                          </p:val>
                                        </p:tav>
                                        <p:tav tm="100000">
                                          <p:val>
                                            <p:strVal val="#ppt_x"/>
                                          </p:val>
                                        </p:tav>
                                      </p:tavLst>
                                    </p:anim>
                                    <p:anim calcmode="lin" valueType="num">
                                      <p:cBhvr>
                                        <p:cTn id="14" dur="1000" fill="hold"/>
                                        <p:tgtEl>
                                          <p:spTgt spid="12">
                                            <p:graphicEl>
                                              <a:dgm id="{816A850A-302A-4E80-8B0B-DAC08B475DE5}"/>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2">
                                            <p:graphicEl>
                                              <a:dgm id="{0B40D299-BE4B-4F6F-B113-0817A82D3779}"/>
                                            </p:graphicEl>
                                          </p:spTgt>
                                        </p:tgtEl>
                                        <p:attrNameLst>
                                          <p:attrName>style.visibility</p:attrName>
                                        </p:attrNameLst>
                                      </p:cBhvr>
                                      <p:to>
                                        <p:strVal val="visible"/>
                                      </p:to>
                                    </p:set>
                                    <p:animEffect transition="in" filter="fade">
                                      <p:cBhvr>
                                        <p:cTn id="23" dur="1000"/>
                                        <p:tgtEl>
                                          <p:spTgt spid="12">
                                            <p:graphicEl>
                                              <a:dgm id="{0B40D299-BE4B-4F6F-B113-0817A82D3779}"/>
                                            </p:graphicEl>
                                          </p:spTgt>
                                        </p:tgtEl>
                                      </p:cBhvr>
                                    </p:animEffect>
                                    <p:anim calcmode="lin" valueType="num">
                                      <p:cBhvr>
                                        <p:cTn id="24" dur="1000" fill="hold"/>
                                        <p:tgtEl>
                                          <p:spTgt spid="12">
                                            <p:graphicEl>
                                              <a:dgm id="{0B40D299-BE4B-4F6F-B113-0817A82D3779}"/>
                                            </p:graphicEl>
                                          </p:spTgt>
                                        </p:tgtEl>
                                        <p:attrNameLst>
                                          <p:attrName>ppt_x</p:attrName>
                                        </p:attrNameLst>
                                      </p:cBhvr>
                                      <p:tavLst>
                                        <p:tav tm="0">
                                          <p:val>
                                            <p:strVal val="#ppt_x"/>
                                          </p:val>
                                        </p:tav>
                                        <p:tav tm="100000">
                                          <p:val>
                                            <p:strVal val="#ppt_x"/>
                                          </p:val>
                                        </p:tav>
                                      </p:tavLst>
                                    </p:anim>
                                    <p:anim calcmode="lin" valueType="num">
                                      <p:cBhvr>
                                        <p:cTn id="25" dur="1000" fill="hold"/>
                                        <p:tgtEl>
                                          <p:spTgt spid="12">
                                            <p:graphicEl>
                                              <a:dgm id="{0B40D299-BE4B-4F6F-B113-0817A82D3779}"/>
                                            </p:graphic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2">
                                            <p:graphicEl>
                                              <a:dgm id="{9BB3C9E3-1923-44F0-877F-986AF1121415}"/>
                                            </p:graphicEl>
                                          </p:spTgt>
                                        </p:tgtEl>
                                        <p:attrNameLst>
                                          <p:attrName>style.visibility</p:attrName>
                                        </p:attrNameLst>
                                      </p:cBhvr>
                                      <p:to>
                                        <p:strVal val="visible"/>
                                      </p:to>
                                    </p:set>
                                    <p:animEffect transition="in" filter="fade">
                                      <p:cBhvr>
                                        <p:cTn id="28" dur="1000"/>
                                        <p:tgtEl>
                                          <p:spTgt spid="12">
                                            <p:graphicEl>
                                              <a:dgm id="{9BB3C9E3-1923-44F0-877F-986AF1121415}"/>
                                            </p:graphicEl>
                                          </p:spTgt>
                                        </p:tgtEl>
                                      </p:cBhvr>
                                    </p:animEffect>
                                    <p:anim calcmode="lin" valueType="num">
                                      <p:cBhvr>
                                        <p:cTn id="29" dur="1000" fill="hold"/>
                                        <p:tgtEl>
                                          <p:spTgt spid="12">
                                            <p:graphicEl>
                                              <a:dgm id="{9BB3C9E3-1923-44F0-877F-986AF1121415}"/>
                                            </p:graphicEl>
                                          </p:spTgt>
                                        </p:tgtEl>
                                        <p:attrNameLst>
                                          <p:attrName>ppt_x</p:attrName>
                                        </p:attrNameLst>
                                      </p:cBhvr>
                                      <p:tavLst>
                                        <p:tav tm="0">
                                          <p:val>
                                            <p:strVal val="#ppt_x"/>
                                          </p:val>
                                        </p:tav>
                                        <p:tav tm="100000">
                                          <p:val>
                                            <p:strVal val="#ppt_x"/>
                                          </p:val>
                                        </p:tav>
                                      </p:tavLst>
                                    </p:anim>
                                    <p:anim calcmode="lin" valueType="num">
                                      <p:cBhvr>
                                        <p:cTn id="30" dur="1000" fill="hold"/>
                                        <p:tgtEl>
                                          <p:spTgt spid="12">
                                            <p:graphicEl>
                                              <a:dgm id="{9BB3C9E3-1923-44F0-877F-986AF1121415}"/>
                                            </p:graphic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grpId="0" nodeType="afterEffect">
                                  <p:stCondLst>
                                    <p:cond delay="0"/>
                                  </p:stCondLst>
                                  <p:childTnLst>
                                    <p:set>
                                      <p:cBhvr>
                                        <p:cTn id="38" dur="1" fill="hold">
                                          <p:stCondLst>
                                            <p:cond delay="0"/>
                                          </p:stCondLst>
                                        </p:cTn>
                                        <p:tgtEl>
                                          <p:spTgt spid="12">
                                            <p:graphicEl>
                                              <a:dgm id="{C9510E84-E4D2-40CF-A3F1-6C7A72AF9C84}"/>
                                            </p:graphicEl>
                                          </p:spTgt>
                                        </p:tgtEl>
                                        <p:attrNameLst>
                                          <p:attrName>style.visibility</p:attrName>
                                        </p:attrNameLst>
                                      </p:cBhvr>
                                      <p:to>
                                        <p:strVal val="visible"/>
                                      </p:to>
                                    </p:set>
                                    <p:animEffect transition="in" filter="fade">
                                      <p:cBhvr>
                                        <p:cTn id="39" dur="1000"/>
                                        <p:tgtEl>
                                          <p:spTgt spid="12">
                                            <p:graphicEl>
                                              <a:dgm id="{C9510E84-E4D2-40CF-A3F1-6C7A72AF9C84}"/>
                                            </p:graphicEl>
                                          </p:spTgt>
                                        </p:tgtEl>
                                      </p:cBhvr>
                                    </p:animEffect>
                                    <p:anim calcmode="lin" valueType="num">
                                      <p:cBhvr>
                                        <p:cTn id="40" dur="1000" fill="hold"/>
                                        <p:tgtEl>
                                          <p:spTgt spid="12">
                                            <p:graphicEl>
                                              <a:dgm id="{C9510E84-E4D2-40CF-A3F1-6C7A72AF9C84}"/>
                                            </p:graphicEl>
                                          </p:spTgt>
                                        </p:tgtEl>
                                        <p:attrNameLst>
                                          <p:attrName>ppt_x</p:attrName>
                                        </p:attrNameLst>
                                      </p:cBhvr>
                                      <p:tavLst>
                                        <p:tav tm="0">
                                          <p:val>
                                            <p:strVal val="#ppt_x"/>
                                          </p:val>
                                        </p:tav>
                                        <p:tav tm="100000">
                                          <p:val>
                                            <p:strVal val="#ppt_x"/>
                                          </p:val>
                                        </p:tav>
                                      </p:tavLst>
                                    </p:anim>
                                    <p:anim calcmode="lin" valueType="num">
                                      <p:cBhvr>
                                        <p:cTn id="41" dur="1000" fill="hold"/>
                                        <p:tgtEl>
                                          <p:spTgt spid="12">
                                            <p:graphicEl>
                                              <a:dgm id="{C9510E84-E4D2-40CF-A3F1-6C7A72AF9C84}"/>
                                            </p:graphic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2">
                                            <p:graphicEl>
                                              <a:dgm id="{9330E214-81C6-4EAF-8777-2E70BC102602}"/>
                                            </p:graphicEl>
                                          </p:spTgt>
                                        </p:tgtEl>
                                        <p:attrNameLst>
                                          <p:attrName>style.visibility</p:attrName>
                                        </p:attrNameLst>
                                      </p:cBhvr>
                                      <p:to>
                                        <p:strVal val="visible"/>
                                      </p:to>
                                    </p:set>
                                    <p:animEffect transition="in" filter="fade">
                                      <p:cBhvr>
                                        <p:cTn id="44" dur="1000"/>
                                        <p:tgtEl>
                                          <p:spTgt spid="12">
                                            <p:graphicEl>
                                              <a:dgm id="{9330E214-81C6-4EAF-8777-2E70BC102602}"/>
                                            </p:graphicEl>
                                          </p:spTgt>
                                        </p:tgtEl>
                                      </p:cBhvr>
                                    </p:animEffect>
                                    <p:anim calcmode="lin" valueType="num">
                                      <p:cBhvr>
                                        <p:cTn id="45" dur="1000" fill="hold"/>
                                        <p:tgtEl>
                                          <p:spTgt spid="12">
                                            <p:graphicEl>
                                              <a:dgm id="{9330E214-81C6-4EAF-8777-2E70BC102602}"/>
                                            </p:graphicEl>
                                          </p:spTgt>
                                        </p:tgtEl>
                                        <p:attrNameLst>
                                          <p:attrName>ppt_x</p:attrName>
                                        </p:attrNameLst>
                                      </p:cBhvr>
                                      <p:tavLst>
                                        <p:tav tm="0">
                                          <p:val>
                                            <p:strVal val="#ppt_x"/>
                                          </p:val>
                                        </p:tav>
                                        <p:tav tm="100000">
                                          <p:val>
                                            <p:strVal val="#ppt_x"/>
                                          </p:val>
                                        </p:tav>
                                      </p:tavLst>
                                    </p:anim>
                                    <p:anim calcmode="lin" valueType="num">
                                      <p:cBhvr>
                                        <p:cTn id="46" dur="1000" fill="hold"/>
                                        <p:tgtEl>
                                          <p:spTgt spid="12">
                                            <p:graphicEl>
                                              <a:dgm id="{9330E214-81C6-4EAF-8777-2E70BC102602}"/>
                                            </p:graphic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42" presetClass="entr" presetSubtype="0" fill="hold" grpId="0" nodeType="afterEffect">
                                  <p:stCondLst>
                                    <p:cond delay="0"/>
                                  </p:stCondLst>
                                  <p:childTnLst>
                                    <p:set>
                                      <p:cBhvr>
                                        <p:cTn id="54" dur="1" fill="hold">
                                          <p:stCondLst>
                                            <p:cond delay="0"/>
                                          </p:stCondLst>
                                        </p:cTn>
                                        <p:tgtEl>
                                          <p:spTgt spid="12">
                                            <p:graphicEl>
                                              <a:dgm id="{C87CA560-F06D-4EFE-A9B9-2DB927837174}"/>
                                            </p:graphicEl>
                                          </p:spTgt>
                                        </p:tgtEl>
                                        <p:attrNameLst>
                                          <p:attrName>style.visibility</p:attrName>
                                        </p:attrNameLst>
                                      </p:cBhvr>
                                      <p:to>
                                        <p:strVal val="visible"/>
                                      </p:to>
                                    </p:set>
                                    <p:animEffect transition="in" filter="fade">
                                      <p:cBhvr>
                                        <p:cTn id="55" dur="1000"/>
                                        <p:tgtEl>
                                          <p:spTgt spid="12">
                                            <p:graphicEl>
                                              <a:dgm id="{C87CA560-F06D-4EFE-A9B9-2DB927837174}"/>
                                            </p:graphicEl>
                                          </p:spTgt>
                                        </p:tgtEl>
                                      </p:cBhvr>
                                    </p:animEffect>
                                    <p:anim calcmode="lin" valueType="num">
                                      <p:cBhvr>
                                        <p:cTn id="56" dur="1000" fill="hold"/>
                                        <p:tgtEl>
                                          <p:spTgt spid="12">
                                            <p:graphicEl>
                                              <a:dgm id="{C87CA560-F06D-4EFE-A9B9-2DB927837174}"/>
                                            </p:graphicEl>
                                          </p:spTgt>
                                        </p:tgtEl>
                                        <p:attrNameLst>
                                          <p:attrName>ppt_x</p:attrName>
                                        </p:attrNameLst>
                                      </p:cBhvr>
                                      <p:tavLst>
                                        <p:tav tm="0">
                                          <p:val>
                                            <p:strVal val="#ppt_x"/>
                                          </p:val>
                                        </p:tav>
                                        <p:tav tm="100000">
                                          <p:val>
                                            <p:strVal val="#ppt_x"/>
                                          </p:val>
                                        </p:tav>
                                      </p:tavLst>
                                    </p:anim>
                                    <p:anim calcmode="lin" valueType="num">
                                      <p:cBhvr>
                                        <p:cTn id="57" dur="1000" fill="hold"/>
                                        <p:tgtEl>
                                          <p:spTgt spid="12">
                                            <p:graphicEl>
                                              <a:dgm id="{C87CA560-F06D-4EFE-A9B9-2DB927837174}"/>
                                            </p:graphic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2">
                                            <p:graphicEl>
                                              <a:dgm id="{0C853AA0-F4F2-428E-9360-38F69952F47E}"/>
                                            </p:graphicEl>
                                          </p:spTgt>
                                        </p:tgtEl>
                                        <p:attrNameLst>
                                          <p:attrName>style.visibility</p:attrName>
                                        </p:attrNameLst>
                                      </p:cBhvr>
                                      <p:to>
                                        <p:strVal val="visible"/>
                                      </p:to>
                                    </p:set>
                                    <p:animEffect transition="in" filter="fade">
                                      <p:cBhvr>
                                        <p:cTn id="60" dur="1000"/>
                                        <p:tgtEl>
                                          <p:spTgt spid="12">
                                            <p:graphicEl>
                                              <a:dgm id="{0C853AA0-F4F2-428E-9360-38F69952F47E}"/>
                                            </p:graphicEl>
                                          </p:spTgt>
                                        </p:tgtEl>
                                      </p:cBhvr>
                                    </p:animEffect>
                                    <p:anim calcmode="lin" valueType="num">
                                      <p:cBhvr>
                                        <p:cTn id="61" dur="1000" fill="hold"/>
                                        <p:tgtEl>
                                          <p:spTgt spid="12">
                                            <p:graphicEl>
                                              <a:dgm id="{0C853AA0-F4F2-428E-9360-38F69952F47E}"/>
                                            </p:graphicEl>
                                          </p:spTgt>
                                        </p:tgtEl>
                                        <p:attrNameLst>
                                          <p:attrName>ppt_x</p:attrName>
                                        </p:attrNameLst>
                                      </p:cBhvr>
                                      <p:tavLst>
                                        <p:tav tm="0">
                                          <p:val>
                                            <p:strVal val="#ppt_x"/>
                                          </p:val>
                                        </p:tav>
                                        <p:tav tm="100000">
                                          <p:val>
                                            <p:strVal val="#ppt_x"/>
                                          </p:val>
                                        </p:tav>
                                      </p:tavLst>
                                    </p:anim>
                                    <p:anim calcmode="lin" valueType="num">
                                      <p:cBhvr>
                                        <p:cTn id="62" dur="1000" fill="hold"/>
                                        <p:tgtEl>
                                          <p:spTgt spid="12">
                                            <p:graphicEl>
                                              <a:dgm id="{0C853AA0-F4F2-428E-9360-38F69952F47E}"/>
                                            </p:graphic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par>
                          <p:cTn id="68" fill="hold">
                            <p:stCondLst>
                              <p:cond delay="4000"/>
                            </p:stCondLst>
                            <p:childTnLst>
                              <p:par>
                                <p:cTn id="69" presetID="42" presetClass="entr" presetSubtype="0" fill="hold" grpId="0" nodeType="afterEffect">
                                  <p:stCondLst>
                                    <p:cond delay="0"/>
                                  </p:stCondLst>
                                  <p:childTnLst>
                                    <p:set>
                                      <p:cBhvr>
                                        <p:cTn id="70" dur="1" fill="hold">
                                          <p:stCondLst>
                                            <p:cond delay="0"/>
                                          </p:stCondLst>
                                        </p:cTn>
                                        <p:tgtEl>
                                          <p:spTgt spid="12">
                                            <p:graphicEl>
                                              <a:dgm id="{167ECCD3-44A4-4FBF-A9A7-2ABE6B3D10C2}"/>
                                            </p:graphicEl>
                                          </p:spTgt>
                                        </p:tgtEl>
                                        <p:attrNameLst>
                                          <p:attrName>style.visibility</p:attrName>
                                        </p:attrNameLst>
                                      </p:cBhvr>
                                      <p:to>
                                        <p:strVal val="visible"/>
                                      </p:to>
                                    </p:set>
                                    <p:animEffect transition="in" filter="fade">
                                      <p:cBhvr>
                                        <p:cTn id="71" dur="1000"/>
                                        <p:tgtEl>
                                          <p:spTgt spid="12">
                                            <p:graphicEl>
                                              <a:dgm id="{167ECCD3-44A4-4FBF-A9A7-2ABE6B3D10C2}"/>
                                            </p:graphicEl>
                                          </p:spTgt>
                                        </p:tgtEl>
                                      </p:cBhvr>
                                    </p:animEffect>
                                    <p:anim calcmode="lin" valueType="num">
                                      <p:cBhvr>
                                        <p:cTn id="72" dur="1000" fill="hold"/>
                                        <p:tgtEl>
                                          <p:spTgt spid="12">
                                            <p:graphicEl>
                                              <a:dgm id="{167ECCD3-44A4-4FBF-A9A7-2ABE6B3D10C2}"/>
                                            </p:graphicEl>
                                          </p:spTgt>
                                        </p:tgtEl>
                                        <p:attrNameLst>
                                          <p:attrName>ppt_x</p:attrName>
                                        </p:attrNameLst>
                                      </p:cBhvr>
                                      <p:tavLst>
                                        <p:tav tm="0">
                                          <p:val>
                                            <p:strVal val="#ppt_x"/>
                                          </p:val>
                                        </p:tav>
                                        <p:tav tm="100000">
                                          <p:val>
                                            <p:strVal val="#ppt_x"/>
                                          </p:val>
                                        </p:tav>
                                      </p:tavLst>
                                    </p:anim>
                                    <p:anim calcmode="lin" valueType="num">
                                      <p:cBhvr>
                                        <p:cTn id="73" dur="1000" fill="hold"/>
                                        <p:tgtEl>
                                          <p:spTgt spid="12">
                                            <p:graphicEl>
                                              <a:dgm id="{167ECCD3-44A4-4FBF-A9A7-2ABE6B3D10C2}"/>
                                            </p:graphic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2">
                                            <p:graphicEl>
                                              <a:dgm id="{21A3CC5A-C40F-4B5D-9BC8-2BC9A3BBF526}"/>
                                            </p:graphicEl>
                                          </p:spTgt>
                                        </p:tgtEl>
                                        <p:attrNameLst>
                                          <p:attrName>style.visibility</p:attrName>
                                        </p:attrNameLst>
                                      </p:cBhvr>
                                      <p:to>
                                        <p:strVal val="visible"/>
                                      </p:to>
                                    </p:set>
                                    <p:animEffect transition="in" filter="fade">
                                      <p:cBhvr>
                                        <p:cTn id="76" dur="1000"/>
                                        <p:tgtEl>
                                          <p:spTgt spid="12">
                                            <p:graphicEl>
                                              <a:dgm id="{21A3CC5A-C40F-4B5D-9BC8-2BC9A3BBF526}"/>
                                            </p:graphicEl>
                                          </p:spTgt>
                                        </p:tgtEl>
                                      </p:cBhvr>
                                    </p:animEffect>
                                    <p:anim calcmode="lin" valueType="num">
                                      <p:cBhvr>
                                        <p:cTn id="77" dur="1000" fill="hold"/>
                                        <p:tgtEl>
                                          <p:spTgt spid="12">
                                            <p:graphicEl>
                                              <a:dgm id="{21A3CC5A-C40F-4B5D-9BC8-2BC9A3BBF526}"/>
                                            </p:graphicEl>
                                          </p:spTgt>
                                        </p:tgtEl>
                                        <p:attrNameLst>
                                          <p:attrName>ppt_x</p:attrName>
                                        </p:attrNameLst>
                                      </p:cBhvr>
                                      <p:tavLst>
                                        <p:tav tm="0">
                                          <p:val>
                                            <p:strVal val="#ppt_x"/>
                                          </p:val>
                                        </p:tav>
                                        <p:tav tm="100000">
                                          <p:val>
                                            <p:strVal val="#ppt_x"/>
                                          </p:val>
                                        </p:tav>
                                      </p:tavLst>
                                    </p:anim>
                                    <p:anim calcmode="lin" valueType="num">
                                      <p:cBhvr>
                                        <p:cTn id="78" dur="1000" fill="hold"/>
                                        <p:tgtEl>
                                          <p:spTgt spid="12">
                                            <p:graphicEl>
                                              <a:dgm id="{21A3CC5A-C40F-4B5D-9BC8-2BC9A3BBF526}"/>
                                            </p:graphicEl>
                                          </p:spTgt>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1000"/>
                                        <p:tgtEl>
                                          <p:spTgt spid="14"/>
                                        </p:tgtEl>
                                      </p:cBhvr>
                                    </p:animEffect>
                                    <p:anim calcmode="lin" valueType="num">
                                      <p:cBhvr>
                                        <p:cTn id="82" dur="1000" fill="hold"/>
                                        <p:tgtEl>
                                          <p:spTgt spid="14"/>
                                        </p:tgtEl>
                                        <p:attrNameLst>
                                          <p:attrName>ppt_x</p:attrName>
                                        </p:attrNameLst>
                                      </p:cBhvr>
                                      <p:tavLst>
                                        <p:tav tm="0">
                                          <p:val>
                                            <p:strVal val="#ppt_x"/>
                                          </p:val>
                                        </p:tav>
                                        <p:tav tm="100000">
                                          <p:val>
                                            <p:strVal val="#ppt_x"/>
                                          </p:val>
                                        </p:tav>
                                      </p:tavLst>
                                    </p:anim>
                                    <p:anim calcmode="lin" valueType="num">
                                      <p:cBhvr>
                                        <p:cTn id="83" dur="1000" fill="hold"/>
                                        <p:tgtEl>
                                          <p:spTgt spid="14"/>
                                        </p:tgtEl>
                                        <p:attrNameLst>
                                          <p:attrName>ppt_y</p:attrName>
                                        </p:attrNameLst>
                                      </p:cBhvr>
                                      <p:tavLst>
                                        <p:tav tm="0">
                                          <p:val>
                                            <p:strVal val="#ppt_y+.1"/>
                                          </p:val>
                                        </p:tav>
                                        <p:tav tm="100000">
                                          <p:val>
                                            <p:strVal val="#ppt_y"/>
                                          </p:val>
                                        </p:tav>
                                      </p:tavLst>
                                    </p:anim>
                                  </p:childTnLst>
                                </p:cTn>
                              </p:par>
                            </p:childTnLst>
                          </p:cTn>
                        </p:par>
                        <p:par>
                          <p:cTn id="84" fill="hold">
                            <p:stCondLst>
                              <p:cond delay="5000"/>
                            </p:stCondLst>
                            <p:childTnLst>
                              <p:par>
                                <p:cTn id="85" presetID="42" presetClass="entr" presetSubtype="0" fill="hold" grpId="0" nodeType="afterEffect">
                                  <p:stCondLst>
                                    <p:cond delay="0"/>
                                  </p:stCondLst>
                                  <p:childTnLst>
                                    <p:set>
                                      <p:cBhvr>
                                        <p:cTn id="86" dur="1" fill="hold">
                                          <p:stCondLst>
                                            <p:cond delay="0"/>
                                          </p:stCondLst>
                                        </p:cTn>
                                        <p:tgtEl>
                                          <p:spTgt spid="12">
                                            <p:graphicEl>
                                              <a:dgm id="{C4FDA205-79B4-436B-98EF-F297AC7B38C9}"/>
                                            </p:graphicEl>
                                          </p:spTgt>
                                        </p:tgtEl>
                                        <p:attrNameLst>
                                          <p:attrName>style.visibility</p:attrName>
                                        </p:attrNameLst>
                                      </p:cBhvr>
                                      <p:to>
                                        <p:strVal val="visible"/>
                                      </p:to>
                                    </p:set>
                                    <p:animEffect transition="in" filter="fade">
                                      <p:cBhvr>
                                        <p:cTn id="87" dur="1000"/>
                                        <p:tgtEl>
                                          <p:spTgt spid="12">
                                            <p:graphicEl>
                                              <a:dgm id="{C4FDA205-79B4-436B-98EF-F297AC7B38C9}"/>
                                            </p:graphicEl>
                                          </p:spTgt>
                                        </p:tgtEl>
                                      </p:cBhvr>
                                    </p:animEffect>
                                    <p:anim calcmode="lin" valueType="num">
                                      <p:cBhvr>
                                        <p:cTn id="88" dur="1000" fill="hold"/>
                                        <p:tgtEl>
                                          <p:spTgt spid="12">
                                            <p:graphicEl>
                                              <a:dgm id="{C4FDA205-79B4-436B-98EF-F297AC7B38C9}"/>
                                            </p:graphicEl>
                                          </p:spTgt>
                                        </p:tgtEl>
                                        <p:attrNameLst>
                                          <p:attrName>ppt_x</p:attrName>
                                        </p:attrNameLst>
                                      </p:cBhvr>
                                      <p:tavLst>
                                        <p:tav tm="0">
                                          <p:val>
                                            <p:strVal val="#ppt_x"/>
                                          </p:val>
                                        </p:tav>
                                        <p:tav tm="100000">
                                          <p:val>
                                            <p:strVal val="#ppt_x"/>
                                          </p:val>
                                        </p:tav>
                                      </p:tavLst>
                                    </p:anim>
                                    <p:anim calcmode="lin" valueType="num">
                                      <p:cBhvr>
                                        <p:cTn id="89" dur="1000" fill="hold"/>
                                        <p:tgtEl>
                                          <p:spTgt spid="12">
                                            <p:graphicEl>
                                              <a:dgm id="{C4FDA205-79B4-436B-98EF-F297AC7B38C9}"/>
                                            </p:graphic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2">
                                            <p:graphicEl>
                                              <a:dgm id="{37400B7B-8DB1-4884-BE3D-45EBC86697FA}"/>
                                            </p:graphicEl>
                                          </p:spTgt>
                                        </p:tgtEl>
                                        <p:attrNameLst>
                                          <p:attrName>style.visibility</p:attrName>
                                        </p:attrNameLst>
                                      </p:cBhvr>
                                      <p:to>
                                        <p:strVal val="visible"/>
                                      </p:to>
                                    </p:set>
                                    <p:animEffect transition="in" filter="fade">
                                      <p:cBhvr>
                                        <p:cTn id="92" dur="1000"/>
                                        <p:tgtEl>
                                          <p:spTgt spid="12">
                                            <p:graphicEl>
                                              <a:dgm id="{37400B7B-8DB1-4884-BE3D-45EBC86697FA}"/>
                                            </p:graphicEl>
                                          </p:spTgt>
                                        </p:tgtEl>
                                      </p:cBhvr>
                                    </p:animEffect>
                                    <p:anim calcmode="lin" valueType="num">
                                      <p:cBhvr>
                                        <p:cTn id="93" dur="1000" fill="hold"/>
                                        <p:tgtEl>
                                          <p:spTgt spid="12">
                                            <p:graphicEl>
                                              <a:dgm id="{37400B7B-8DB1-4884-BE3D-45EBC86697FA}"/>
                                            </p:graphicEl>
                                          </p:spTgt>
                                        </p:tgtEl>
                                        <p:attrNameLst>
                                          <p:attrName>ppt_x</p:attrName>
                                        </p:attrNameLst>
                                      </p:cBhvr>
                                      <p:tavLst>
                                        <p:tav tm="0">
                                          <p:val>
                                            <p:strVal val="#ppt_x"/>
                                          </p:val>
                                        </p:tav>
                                        <p:tav tm="100000">
                                          <p:val>
                                            <p:strVal val="#ppt_x"/>
                                          </p:val>
                                        </p:tav>
                                      </p:tavLst>
                                    </p:anim>
                                    <p:anim calcmode="lin" valueType="num">
                                      <p:cBhvr>
                                        <p:cTn id="94" dur="1000" fill="hold"/>
                                        <p:tgtEl>
                                          <p:spTgt spid="12">
                                            <p:graphicEl>
                                              <a:dgm id="{37400B7B-8DB1-4884-BE3D-45EBC86697FA}"/>
                                            </p:graphic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1000"/>
                                        <p:tgtEl>
                                          <p:spTgt spid="15"/>
                                        </p:tgtEl>
                                      </p:cBhvr>
                                    </p:animEffect>
                                    <p:anim calcmode="lin" valueType="num">
                                      <p:cBhvr>
                                        <p:cTn id="98" dur="1000" fill="hold"/>
                                        <p:tgtEl>
                                          <p:spTgt spid="15"/>
                                        </p:tgtEl>
                                        <p:attrNameLst>
                                          <p:attrName>ppt_x</p:attrName>
                                        </p:attrNameLst>
                                      </p:cBhvr>
                                      <p:tavLst>
                                        <p:tav tm="0">
                                          <p:val>
                                            <p:strVal val="#ppt_x"/>
                                          </p:val>
                                        </p:tav>
                                        <p:tav tm="100000">
                                          <p:val>
                                            <p:strVal val="#ppt_x"/>
                                          </p:val>
                                        </p:tav>
                                      </p:tavLst>
                                    </p:anim>
                                    <p:anim calcmode="lin" valueType="num">
                                      <p:cBhvr>
                                        <p:cTn id="99" dur="1000" fill="hold"/>
                                        <p:tgtEl>
                                          <p:spTgt spid="15"/>
                                        </p:tgtEl>
                                        <p:attrNameLst>
                                          <p:attrName>ppt_y</p:attrName>
                                        </p:attrNameLst>
                                      </p:cBhvr>
                                      <p:tavLst>
                                        <p:tav tm="0">
                                          <p:val>
                                            <p:strVal val="#ppt_y+.1"/>
                                          </p:val>
                                        </p:tav>
                                        <p:tav tm="100000">
                                          <p:val>
                                            <p:strVal val="#ppt_y"/>
                                          </p:val>
                                        </p:tav>
                                      </p:tavLst>
                                    </p:anim>
                                  </p:childTnLst>
                                </p:cTn>
                              </p:par>
                            </p:childTnLst>
                          </p:cTn>
                        </p:par>
                        <p:par>
                          <p:cTn id="100" fill="hold">
                            <p:stCondLst>
                              <p:cond delay="6000"/>
                            </p:stCondLst>
                            <p:childTnLst>
                              <p:par>
                                <p:cTn id="101" presetID="42" presetClass="entr" presetSubtype="0" fill="hold" grpId="0" nodeType="afterEffect">
                                  <p:stCondLst>
                                    <p:cond delay="0"/>
                                  </p:stCondLst>
                                  <p:childTnLst>
                                    <p:set>
                                      <p:cBhvr>
                                        <p:cTn id="102" dur="1" fill="hold">
                                          <p:stCondLst>
                                            <p:cond delay="0"/>
                                          </p:stCondLst>
                                        </p:cTn>
                                        <p:tgtEl>
                                          <p:spTgt spid="12">
                                            <p:graphicEl>
                                              <a:dgm id="{8AEEC546-A7A8-458B-AA3F-5D87A60A5A52}"/>
                                            </p:graphicEl>
                                          </p:spTgt>
                                        </p:tgtEl>
                                        <p:attrNameLst>
                                          <p:attrName>style.visibility</p:attrName>
                                        </p:attrNameLst>
                                      </p:cBhvr>
                                      <p:to>
                                        <p:strVal val="visible"/>
                                      </p:to>
                                    </p:set>
                                    <p:animEffect transition="in" filter="fade">
                                      <p:cBhvr>
                                        <p:cTn id="103" dur="1000"/>
                                        <p:tgtEl>
                                          <p:spTgt spid="12">
                                            <p:graphicEl>
                                              <a:dgm id="{8AEEC546-A7A8-458B-AA3F-5D87A60A5A52}"/>
                                            </p:graphicEl>
                                          </p:spTgt>
                                        </p:tgtEl>
                                      </p:cBhvr>
                                    </p:animEffect>
                                    <p:anim calcmode="lin" valueType="num">
                                      <p:cBhvr>
                                        <p:cTn id="104" dur="1000" fill="hold"/>
                                        <p:tgtEl>
                                          <p:spTgt spid="12">
                                            <p:graphicEl>
                                              <a:dgm id="{8AEEC546-A7A8-458B-AA3F-5D87A60A5A52}"/>
                                            </p:graphicEl>
                                          </p:spTgt>
                                        </p:tgtEl>
                                        <p:attrNameLst>
                                          <p:attrName>ppt_x</p:attrName>
                                        </p:attrNameLst>
                                      </p:cBhvr>
                                      <p:tavLst>
                                        <p:tav tm="0">
                                          <p:val>
                                            <p:strVal val="#ppt_x"/>
                                          </p:val>
                                        </p:tav>
                                        <p:tav tm="100000">
                                          <p:val>
                                            <p:strVal val="#ppt_x"/>
                                          </p:val>
                                        </p:tav>
                                      </p:tavLst>
                                    </p:anim>
                                    <p:anim calcmode="lin" valueType="num">
                                      <p:cBhvr>
                                        <p:cTn id="105" dur="1000" fill="hold"/>
                                        <p:tgtEl>
                                          <p:spTgt spid="12">
                                            <p:graphicEl>
                                              <a:dgm id="{8AEEC546-A7A8-458B-AA3F-5D87A60A5A52}"/>
                                            </p:graphicEl>
                                          </p:spTgt>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2">
                                            <p:graphicEl>
                                              <a:dgm id="{60737C12-69BC-4C62-8823-D3100AD400BC}"/>
                                            </p:graphicEl>
                                          </p:spTgt>
                                        </p:tgtEl>
                                        <p:attrNameLst>
                                          <p:attrName>style.visibility</p:attrName>
                                        </p:attrNameLst>
                                      </p:cBhvr>
                                      <p:to>
                                        <p:strVal val="visible"/>
                                      </p:to>
                                    </p:set>
                                    <p:animEffect transition="in" filter="fade">
                                      <p:cBhvr>
                                        <p:cTn id="108" dur="1000"/>
                                        <p:tgtEl>
                                          <p:spTgt spid="12">
                                            <p:graphicEl>
                                              <a:dgm id="{60737C12-69BC-4C62-8823-D3100AD400BC}"/>
                                            </p:graphicEl>
                                          </p:spTgt>
                                        </p:tgtEl>
                                      </p:cBhvr>
                                    </p:animEffect>
                                    <p:anim calcmode="lin" valueType="num">
                                      <p:cBhvr>
                                        <p:cTn id="109" dur="1000" fill="hold"/>
                                        <p:tgtEl>
                                          <p:spTgt spid="12">
                                            <p:graphicEl>
                                              <a:dgm id="{60737C12-69BC-4C62-8823-D3100AD400BC}"/>
                                            </p:graphicEl>
                                          </p:spTgt>
                                        </p:tgtEl>
                                        <p:attrNameLst>
                                          <p:attrName>ppt_x</p:attrName>
                                        </p:attrNameLst>
                                      </p:cBhvr>
                                      <p:tavLst>
                                        <p:tav tm="0">
                                          <p:val>
                                            <p:strVal val="#ppt_x"/>
                                          </p:val>
                                        </p:tav>
                                        <p:tav tm="100000">
                                          <p:val>
                                            <p:strVal val="#ppt_x"/>
                                          </p:val>
                                        </p:tav>
                                      </p:tavLst>
                                    </p:anim>
                                    <p:anim calcmode="lin" valueType="num">
                                      <p:cBhvr>
                                        <p:cTn id="110" dur="1000" fill="hold"/>
                                        <p:tgtEl>
                                          <p:spTgt spid="12">
                                            <p:graphicEl>
                                              <a:dgm id="{60737C12-69BC-4C62-8823-D3100AD400BC}"/>
                                            </p:graphic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16"/>
                                        </p:tgtEl>
                                        <p:attrNameLst>
                                          <p:attrName>style.visibility</p:attrName>
                                        </p:attrNameLst>
                                      </p:cBhvr>
                                      <p:to>
                                        <p:strVal val="visible"/>
                                      </p:to>
                                    </p:set>
                                    <p:animEffect transition="in" filter="fade">
                                      <p:cBhvr>
                                        <p:cTn id="113" dur="1000"/>
                                        <p:tgtEl>
                                          <p:spTgt spid="16"/>
                                        </p:tgtEl>
                                      </p:cBhvr>
                                    </p:animEffect>
                                    <p:anim calcmode="lin" valueType="num">
                                      <p:cBhvr>
                                        <p:cTn id="114" dur="1000" fill="hold"/>
                                        <p:tgtEl>
                                          <p:spTgt spid="16"/>
                                        </p:tgtEl>
                                        <p:attrNameLst>
                                          <p:attrName>ppt_x</p:attrName>
                                        </p:attrNameLst>
                                      </p:cBhvr>
                                      <p:tavLst>
                                        <p:tav tm="0">
                                          <p:val>
                                            <p:strVal val="#ppt_x"/>
                                          </p:val>
                                        </p:tav>
                                        <p:tav tm="100000">
                                          <p:val>
                                            <p:strVal val="#ppt_x"/>
                                          </p:val>
                                        </p:tav>
                                      </p:tavLst>
                                    </p:anim>
                                    <p:anim calcmode="lin" valueType="num">
                                      <p:cBhvr>
                                        <p:cTn id="115"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Dgm bld="one"/>
        </p:bldSub>
      </p:bldGraphic>
      <p:bldP spid="6" grpId="0"/>
      <p:bldP spid="10" grpId="0"/>
      <p:bldP spid="11" grpId="0"/>
      <p:bldP spid="13"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20</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a:xfrm>
            <a:off x="1065213" y="1752601"/>
            <a:ext cx="8686800" cy="457199"/>
          </a:xfrm>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41C1D97C-A931-4028-BB96-CEFE9791DA65}"/>
              </a:ext>
            </a:extLst>
          </p:cNvPr>
          <p:cNvSpPr txBox="1">
            <a:spLocks/>
          </p:cNvSpPr>
          <p:nvPr/>
        </p:nvSpPr>
        <p:spPr>
          <a:xfrm>
            <a:off x="1370012" y="2189546"/>
            <a:ext cx="8686800" cy="53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3.2.3 Embedded SQL: </a:t>
            </a:r>
            <a:r>
              <a:rPr lang="en-US" altLang="en-US" sz="2200" u="sng">
                <a:solidFill>
                  <a:schemeClr val="tx1"/>
                </a:solidFill>
              </a:rPr>
              <a:t>Using Shared Variables</a:t>
            </a:r>
            <a:endParaRPr lang="en-US" sz="2200" u="sng">
              <a:solidFill>
                <a:schemeClr val="tx1"/>
              </a:solidFill>
            </a:endParaRPr>
          </a:p>
        </p:txBody>
      </p:sp>
      <p:sp>
        <p:nvSpPr>
          <p:cNvPr id="16" name="TextBox 15">
            <a:extLst>
              <a:ext uri="{FF2B5EF4-FFF2-40B4-BE49-F238E27FC236}">
                <a16:creationId xmlns:a16="http://schemas.microsoft.com/office/drawing/2014/main" id="{FBCD2F6E-AA78-4D96-893F-1B1B84951154}"/>
              </a:ext>
            </a:extLst>
          </p:cNvPr>
          <p:cNvSpPr txBox="1"/>
          <p:nvPr/>
        </p:nvSpPr>
        <p:spPr>
          <a:xfrm>
            <a:off x="2208210" y="2552898"/>
            <a:ext cx="7772401" cy="400110"/>
          </a:xfrm>
          <a:prstGeom prst="rect">
            <a:avLst/>
          </a:prstGeom>
          <a:noFill/>
          <a:ln>
            <a:noFill/>
          </a:ln>
        </p:spPr>
        <p:txBody>
          <a:bodyPr wrap="square">
            <a:spAutoFit/>
          </a:bodyPr>
          <a:lstStyle/>
          <a:p>
            <a:r>
              <a:rPr lang="en-US" altLang="en-US" sz="2000"/>
              <a:t>Shared Variables must be preceded by a colon “</a:t>
            </a:r>
            <a:r>
              <a:rPr lang="en-US" altLang="en-US" sz="2000" b="1"/>
              <a:t>:</a:t>
            </a:r>
            <a:r>
              <a:rPr lang="en-US" altLang="en-US" sz="2000"/>
              <a:t>” when used in a query.</a:t>
            </a:r>
          </a:p>
        </p:txBody>
      </p:sp>
      <p:pic>
        <p:nvPicPr>
          <p:cNvPr id="10" name="Picture 4">
            <a:extLst>
              <a:ext uri="{FF2B5EF4-FFF2-40B4-BE49-F238E27FC236}">
                <a16:creationId xmlns:a16="http://schemas.microsoft.com/office/drawing/2014/main" id="{A9C1D8FD-AD0F-4E01-962E-7033EC58E8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564"/>
          <a:stretch/>
        </p:blipFill>
        <p:spPr>
          <a:xfrm>
            <a:off x="3142453" y="3066428"/>
            <a:ext cx="5903913" cy="3318901"/>
          </a:xfrm>
          <a:prstGeom prst="rect">
            <a:avLst/>
          </a:prstGeom>
          <a:noFill/>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E3D53AC5-B13E-4492-9BF3-7B7EEE7B7B14}"/>
              </a:ext>
            </a:extLst>
          </p:cNvPr>
          <p:cNvSpPr/>
          <p:nvPr/>
        </p:nvSpPr>
        <p:spPr>
          <a:xfrm>
            <a:off x="3275012" y="4953000"/>
            <a:ext cx="5903913" cy="689121"/>
          </a:xfrm>
          <a:prstGeom prst="rect">
            <a:avLst/>
          </a:prstGeom>
          <a:no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05739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randombar(horizontal)">
                                      <p:cBhvr>
                                        <p:cTn id="13" dur="500"/>
                                        <p:tgtEl>
                                          <p:spTgt spid="10"/>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21</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a:xfrm>
            <a:off x="1065213" y="1752601"/>
            <a:ext cx="8686800" cy="457199"/>
          </a:xfrm>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41C1D97C-A931-4028-BB96-CEFE9791DA65}"/>
              </a:ext>
            </a:extLst>
          </p:cNvPr>
          <p:cNvSpPr txBox="1">
            <a:spLocks/>
          </p:cNvSpPr>
          <p:nvPr/>
        </p:nvSpPr>
        <p:spPr>
          <a:xfrm>
            <a:off x="1370012" y="2189546"/>
            <a:ext cx="8686800" cy="53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3.2.4 Embedded SQL: </a:t>
            </a:r>
            <a:r>
              <a:rPr lang="en-US" altLang="en-US" sz="2200" u="sng">
                <a:solidFill>
                  <a:schemeClr val="tx1"/>
                </a:solidFill>
              </a:rPr>
              <a:t>Cursors</a:t>
            </a:r>
            <a:endParaRPr lang="en-US" sz="2200" u="sng">
              <a:solidFill>
                <a:schemeClr val="tx1"/>
              </a:solidFill>
            </a:endParaRPr>
          </a:p>
        </p:txBody>
      </p:sp>
      <p:sp>
        <p:nvSpPr>
          <p:cNvPr id="16" name="TextBox 15">
            <a:extLst>
              <a:ext uri="{FF2B5EF4-FFF2-40B4-BE49-F238E27FC236}">
                <a16:creationId xmlns:a16="http://schemas.microsoft.com/office/drawing/2014/main" id="{FBCD2F6E-AA78-4D96-893F-1B1B84951154}"/>
              </a:ext>
            </a:extLst>
          </p:cNvPr>
          <p:cNvSpPr txBox="1"/>
          <p:nvPr/>
        </p:nvSpPr>
        <p:spPr>
          <a:xfrm>
            <a:off x="223548" y="2654641"/>
            <a:ext cx="4760624" cy="1323439"/>
          </a:xfrm>
          <a:prstGeom prst="rect">
            <a:avLst/>
          </a:prstGeom>
          <a:noFill/>
          <a:ln>
            <a:noFill/>
          </a:ln>
        </p:spPr>
        <p:txBody>
          <a:bodyPr wrap="square">
            <a:spAutoFit/>
          </a:bodyPr>
          <a:lstStyle/>
          <a:p>
            <a:r>
              <a:rPr lang="en-US" altLang="en-US" sz="2000"/>
              <a:t>Cursor is akin to an </a:t>
            </a:r>
            <a:r>
              <a:rPr lang="en-US" altLang="en-US" sz="2000" b="1"/>
              <a:t>Iterator</a:t>
            </a:r>
            <a:r>
              <a:rPr lang="en-US" altLang="en-US" sz="2000"/>
              <a:t>. The programmer may update/access/remove data as the cursor proceeds through the table.</a:t>
            </a:r>
          </a:p>
        </p:txBody>
      </p:sp>
      <p:pic>
        <p:nvPicPr>
          <p:cNvPr id="11" name="Picture 4">
            <a:extLst>
              <a:ext uri="{FF2B5EF4-FFF2-40B4-BE49-F238E27FC236}">
                <a16:creationId xmlns:a16="http://schemas.microsoft.com/office/drawing/2014/main" id="{8B4FC834-7BC4-4012-8E33-8DDA5F4CA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40453" y="2151303"/>
            <a:ext cx="6547481" cy="3946114"/>
          </a:xfrm>
          <a:prstGeom prst="rect">
            <a:avLst/>
          </a:prstGeom>
          <a:noFill/>
          <a:ln/>
        </p:spPr>
      </p:pic>
      <p:sp>
        <p:nvSpPr>
          <p:cNvPr id="12" name="TextBox 11">
            <a:extLst>
              <a:ext uri="{FF2B5EF4-FFF2-40B4-BE49-F238E27FC236}">
                <a16:creationId xmlns:a16="http://schemas.microsoft.com/office/drawing/2014/main" id="{1416BA8B-BAEB-480B-A34A-B9ECE7A640F2}"/>
              </a:ext>
            </a:extLst>
          </p:cNvPr>
          <p:cNvSpPr txBox="1"/>
          <p:nvPr/>
        </p:nvSpPr>
        <p:spPr>
          <a:xfrm>
            <a:off x="242742" y="4247691"/>
            <a:ext cx="5096668" cy="1569660"/>
          </a:xfrm>
          <a:prstGeom prst="rect">
            <a:avLst/>
          </a:prstGeom>
          <a:solidFill>
            <a:schemeClr val="accent2">
              <a:lumMod val="40000"/>
              <a:lumOff val="60000"/>
            </a:schemeClr>
          </a:solidFill>
          <a:ln>
            <a:solidFill>
              <a:schemeClr val="bg2"/>
            </a:solidFill>
          </a:ln>
        </p:spPr>
        <p:txBody>
          <a:bodyPr wrap="square">
            <a:spAutoFit/>
          </a:bodyPr>
          <a:lstStyle/>
          <a:p>
            <a:pPr algn="ctr"/>
            <a:r>
              <a:rPr lang="en-US" altLang="en-US" sz="2000"/>
              <a:t>“</a:t>
            </a:r>
            <a:r>
              <a:rPr lang="en-US" altLang="en-US" sz="2000" i="1"/>
              <a:t>A cursor is a handle to a query execution area, e.g., an area in memory in which a parsed SQL statement and other information for processing the SQL statement is stored.</a:t>
            </a:r>
            <a:r>
              <a:rPr lang="en-US" altLang="en-US" sz="2000"/>
              <a:t>” </a:t>
            </a:r>
          </a:p>
          <a:p>
            <a:pPr algn="r"/>
            <a:r>
              <a:rPr lang="en-US" altLang="en-US" sz="1600"/>
              <a:t>(Bastawala M. et al, 2002)</a:t>
            </a:r>
          </a:p>
        </p:txBody>
      </p:sp>
    </p:spTree>
    <p:extLst>
      <p:ext uri="{BB962C8B-B14F-4D97-AF65-F5344CB8AC3E}">
        <p14:creationId xmlns:p14="http://schemas.microsoft.com/office/powerpoint/2010/main" val="37092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22</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a:xfrm>
            <a:off x="1065213" y="1752601"/>
            <a:ext cx="8686800" cy="457199"/>
          </a:xfrm>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41C1D97C-A931-4028-BB96-CEFE9791DA65}"/>
              </a:ext>
            </a:extLst>
          </p:cNvPr>
          <p:cNvSpPr txBox="1">
            <a:spLocks/>
          </p:cNvSpPr>
          <p:nvPr/>
        </p:nvSpPr>
        <p:spPr>
          <a:xfrm>
            <a:off x="1370012" y="2189546"/>
            <a:ext cx="8686800" cy="53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3.2.5 Embedded SQL: </a:t>
            </a:r>
            <a:r>
              <a:rPr lang="en-US" altLang="en-US" sz="2200" u="sng">
                <a:solidFill>
                  <a:schemeClr val="tx1"/>
                </a:solidFill>
              </a:rPr>
              <a:t>Insensitive Cursor</a:t>
            </a:r>
            <a:endParaRPr lang="en-US" sz="2200" u="sng">
              <a:solidFill>
                <a:schemeClr val="tx1"/>
              </a:solidFill>
            </a:endParaRPr>
          </a:p>
        </p:txBody>
      </p:sp>
      <p:sp>
        <p:nvSpPr>
          <p:cNvPr id="16" name="TextBox 15">
            <a:extLst>
              <a:ext uri="{FF2B5EF4-FFF2-40B4-BE49-F238E27FC236}">
                <a16:creationId xmlns:a16="http://schemas.microsoft.com/office/drawing/2014/main" id="{FBCD2F6E-AA78-4D96-893F-1B1B84951154}"/>
              </a:ext>
            </a:extLst>
          </p:cNvPr>
          <p:cNvSpPr txBox="1"/>
          <p:nvPr/>
        </p:nvSpPr>
        <p:spPr>
          <a:xfrm>
            <a:off x="1065212" y="2805948"/>
            <a:ext cx="5068888" cy="707886"/>
          </a:xfrm>
          <a:prstGeom prst="rect">
            <a:avLst/>
          </a:prstGeom>
          <a:noFill/>
          <a:ln>
            <a:noFill/>
          </a:ln>
        </p:spPr>
        <p:txBody>
          <a:bodyPr wrap="square">
            <a:spAutoFit/>
          </a:bodyPr>
          <a:lstStyle/>
          <a:p>
            <a:r>
              <a:rPr lang="en-US" altLang="en-US" sz="2000"/>
              <a:t>A type of cursor to provide protection against concurrent modification.</a:t>
            </a:r>
          </a:p>
        </p:txBody>
      </p:sp>
      <p:pic>
        <p:nvPicPr>
          <p:cNvPr id="13" name="Picture 4">
            <a:extLst>
              <a:ext uri="{FF2B5EF4-FFF2-40B4-BE49-F238E27FC236}">
                <a16:creationId xmlns:a16="http://schemas.microsoft.com/office/drawing/2014/main" id="{3ADCE6F6-B46C-4C87-A85C-1404284A2A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73" r="5661" b="56728"/>
          <a:stretch/>
        </p:blipFill>
        <p:spPr>
          <a:xfrm>
            <a:off x="1287018" y="3953855"/>
            <a:ext cx="4625275" cy="1243078"/>
          </a:xfrm>
          <a:prstGeom prst="rect">
            <a:avLst/>
          </a:prstGeom>
          <a:noFill/>
          <a:ln>
            <a:solidFill>
              <a:schemeClr val="tx1"/>
            </a:solidFill>
          </a:ln>
        </p:spPr>
      </p:pic>
      <p:pic>
        <p:nvPicPr>
          <p:cNvPr id="15" name="Picture 5">
            <a:extLst>
              <a:ext uri="{FF2B5EF4-FFF2-40B4-BE49-F238E27FC236}">
                <a16:creationId xmlns:a16="http://schemas.microsoft.com/office/drawing/2014/main" id="{BE6C4CE3-66E3-4257-8A54-D11091330D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89" t="10757" r="11278"/>
          <a:stretch/>
        </p:blipFill>
        <p:spPr>
          <a:xfrm>
            <a:off x="6970712" y="2189546"/>
            <a:ext cx="4343400" cy="3800018"/>
          </a:xfrm>
          <a:prstGeom prst="rect">
            <a:avLst/>
          </a:prstGeom>
          <a:noFill/>
          <a:ln/>
        </p:spPr>
      </p:pic>
    </p:spTree>
    <p:extLst>
      <p:ext uri="{BB962C8B-B14F-4D97-AF65-F5344CB8AC3E}">
        <p14:creationId xmlns:p14="http://schemas.microsoft.com/office/powerpoint/2010/main" val="609853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par>
                          <p:cTn id="10" fill="hold">
                            <p:stCondLst>
                              <p:cond delay="500"/>
                            </p:stCondLst>
                            <p:childTnLst>
                              <p:par>
                                <p:cTn id="11" presetID="16" presetClass="entr" presetSubtype="21"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2763B-B617-4E6F-922C-907D21AFAD7F}"/>
              </a:ext>
            </a:extLst>
          </p:cNvPr>
          <p:cNvSpPr>
            <a:spLocks noGrp="1"/>
          </p:cNvSpPr>
          <p:nvPr>
            <p:ph type="title"/>
          </p:nvPr>
        </p:nvSpPr>
        <p:spPr/>
        <p:txBody>
          <a:bodyPr/>
          <a:lstStyle/>
          <a:p>
            <a:r>
              <a:rPr lang="en-US" altLang="en-US"/>
              <a:t>3. SQL/Host-Language Interface</a:t>
            </a:r>
            <a:endParaRPr lang="en-US"/>
          </a:p>
        </p:txBody>
      </p:sp>
      <p:sp>
        <p:nvSpPr>
          <p:cNvPr id="4" name="Footer Placeholder 3">
            <a:extLst>
              <a:ext uri="{FF2B5EF4-FFF2-40B4-BE49-F238E27FC236}">
                <a16:creationId xmlns:a16="http://schemas.microsoft.com/office/drawing/2014/main" id="{F2042B73-A9C2-4649-9A9B-E30125BA6E9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3FBCEFA-DA12-45FE-99AE-41328E02A147}"/>
              </a:ext>
            </a:extLst>
          </p:cNvPr>
          <p:cNvSpPr>
            <a:spLocks noGrp="1"/>
          </p:cNvSpPr>
          <p:nvPr>
            <p:ph type="sldNum" sz="quarter" idx="12"/>
          </p:nvPr>
        </p:nvSpPr>
        <p:spPr/>
        <p:txBody>
          <a:bodyPr/>
          <a:lstStyle/>
          <a:p>
            <a:fld id="{AAEAE4A8-A6E5-453E-B946-FB774B73F48C}" type="slidenum">
              <a:rPr lang="en-US" smtClean="0"/>
              <a:t>23</a:t>
            </a:fld>
            <a:endParaRPr lang="en-US" dirty="0"/>
          </a:p>
        </p:txBody>
      </p:sp>
      <p:sp>
        <p:nvSpPr>
          <p:cNvPr id="6" name="Text Placeholder 5">
            <a:extLst>
              <a:ext uri="{FF2B5EF4-FFF2-40B4-BE49-F238E27FC236}">
                <a16:creationId xmlns:a16="http://schemas.microsoft.com/office/drawing/2014/main" id="{605CCD0C-1FF1-4AFC-810A-6A2F2872CE39}"/>
              </a:ext>
            </a:extLst>
          </p:cNvPr>
          <p:cNvSpPr>
            <a:spLocks noGrp="1"/>
          </p:cNvSpPr>
          <p:nvPr>
            <p:ph type="body" sz="quarter" idx="13"/>
          </p:nvPr>
        </p:nvSpPr>
        <p:spPr>
          <a:xfrm>
            <a:off x="1065213" y="1752601"/>
            <a:ext cx="8686800" cy="457199"/>
          </a:xfrm>
        </p:spPr>
        <p:txBody>
          <a:bodyPr/>
          <a:lstStyle/>
          <a:p>
            <a:r>
              <a:rPr lang="en-US"/>
              <a:t>3.2 </a:t>
            </a:r>
            <a:r>
              <a:rPr lang="en-US" altLang="en-US"/>
              <a:t>Embedded SQL</a:t>
            </a:r>
            <a:endParaRPr lang="en-US"/>
          </a:p>
        </p:txBody>
      </p:sp>
      <p:pic>
        <p:nvPicPr>
          <p:cNvPr id="2050" name="Picture 2" descr="Database filetype hosting programming sql icon - Strongicon Vol 24 Free">
            <a:extLst>
              <a:ext uri="{FF2B5EF4-FFF2-40B4-BE49-F238E27FC236}">
                <a16:creationId xmlns:a16="http://schemas.microsoft.com/office/drawing/2014/main" id="{98F7ED66-5F2B-49A2-B604-02D30FDD36D0}"/>
              </a:ext>
            </a:extLst>
          </p:cNvPr>
          <p:cNvPicPr>
            <a:picLocks noChangeAspect="1" noChangeArrowheads="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27012" y="838200"/>
            <a:ext cx="7620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5">
            <a:extLst>
              <a:ext uri="{FF2B5EF4-FFF2-40B4-BE49-F238E27FC236}">
                <a16:creationId xmlns:a16="http://schemas.microsoft.com/office/drawing/2014/main" id="{41C1D97C-A931-4028-BB96-CEFE9791DA65}"/>
              </a:ext>
            </a:extLst>
          </p:cNvPr>
          <p:cNvSpPr txBox="1">
            <a:spLocks/>
          </p:cNvSpPr>
          <p:nvPr/>
        </p:nvSpPr>
        <p:spPr>
          <a:xfrm>
            <a:off x="1370012" y="2189546"/>
            <a:ext cx="8686800" cy="5334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3.2.6 Embedded SQL: </a:t>
            </a:r>
            <a:r>
              <a:rPr lang="en-US" altLang="en-US" sz="2200" u="sng">
                <a:solidFill>
                  <a:schemeClr val="tx1"/>
                </a:solidFill>
              </a:rPr>
              <a:t>Dynamic SQL</a:t>
            </a:r>
            <a:endParaRPr lang="en-US" sz="2200" u="sng">
              <a:solidFill>
                <a:schemeClr val="tx1"/>
              </a:solidFill>
            </a:endParaRPr>
          </a:p>
        </p:txBody>
      </p:sp>
      <p:sp>
        <p:nvSpPr>
          <p:cNvPr id="16" name="TextBox 15">
            <a:extLst>
              <a:ext uri="{FF2B5EF4-FFF2-40B4-BE49-F238E27FC236}">
                <a16:creationId xmlns:a16="http://schemas.microsoft.com/office/drawing/2014/main" id="{FBCD2F6E-AA78-4D96-893F-1B1B84951154}"/>
              </a:ext>
            </a:extLst>
          </p:cNvPr>
          <p:cNvSpPr txBox="1"/>
          <p:nvPr/>
        </p:nvSpPr>
        <p:spPr>
          <a:xfrm>
            <a:off x="1065212" y="2805948"/>
            <a:ext cx="5068888" cy="1323439"/>
          </a:xfrm>
          <a:prstGeom prst="rect">
            <a:avLst/>
          </a:prstGeom>
          <a:noFill/>
          <a:ln>
            <a:noFill/>
          </a:ln>
        </p:spPr>
        <p:txBody>
          <a:bodyPr wrap="square">
            <a:spAutoFit/>
          </a:bodyPr>
          <a:lstStyle/>
          <a:p>
            <a:r>
              <a:rPr lang="en-US" altLang="en-US" sz="2000"/>
              <a:t>SQL commands to be executed at run-time rather than compile time.</a:t>
            </a:r>
          </a:p>
          <a:p>
            <a:pPr>
              <a:buFontTx/>
              <a:buNone/>
            </a:pPr>
            <a:r>
              <a:rPr lang="en-US" altLang="en-US" sz="2000" b="1" u="sng"/>
              <a:t>Example:</a:t>
            </a:r>
            <a:r>
              <a:rPr lang="en-US" altLang="en-US" sz="2000"/>
              <a:t> Microsoft's SQL Server (C/C++), Oracle SQL (C/C++)</a:t>
            </a:r>
          </a:p>
        </p:txBody>
      </p:sp>
      <p:pic>
        <p:nvPicPr>
          <p:cNvPr id="11" name="Picture 4">
            <a:extLst>
              <a:ext uri="{FF2B5EF4-FFF2-40B4-BE49-F238E27FC236}">
                <a16:creationId xmlns:a16="http://schemas.microsoft.com/office/drawing/2014/main" id="{9C638698-52E1-46A6-BBE9-74378483B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323012" y="2399781"/>
            <a:ext cx="5256212" cy="3600450"/>
          </a:xfrm>
          <a:prstGeom prst="rect">
            <a:avLst/>
          </a:prstGeom>
          <a:noFill/>
          <a:ln/>
        </p:spPr>
      </p:pic>
      <p:sp>
        <p:nvSpPr>
          <p:cNvPr id="17" name="TextBox 16">
            <a:extLst>
              <a:ext uri="{FF2B5EF4-FFF2-40B4-BE49-F238E27FC236}">
                <a16:creationId xmlns:a16="http://schemas.microsoft.com/office/drawing/2014/main" id="{DAD90206-9BA4-4557-96BD-68BED52E3838}"/>
              </a:ext>
            </a:extLst>
          </p:cNvPr>
          <p:cNvSpPr txBox="1"/>
          <p:nvPr/>
        </p:nvSpPr>
        <p:spPr>
          <a:xfrm>
            <a:off x="2075006" y="5452826"/>
            <a:ext cx="2590800" cy="646331"/>
          </a:xfrm>
          <a:prstGeom prst="rect">
            <a:avLst/>
          </a:prstGeom>
          <a:solidFill>
            <a:schemeClr val="accent3">
              <a:lumMod val="20000"/>
              <a:lumOff val="80000"/>
            </a:schemeClr>
          </a:solidFill>
          <a:ln>
            <a:solidFill>
              <a:schemeClr val="bg2"/>
            </a:solidFill>
          </a:ln>
        </p:spPr>
        <p:txBody>
          <a:bodyPr wrap="square">
            <a:spAutoFit/>
          </a:bodyPr>
          <a:lstStyle/>
          <a:p>
            <a:pPr algn="just"/>
            <a:r>
              <a:rPr lang="en-US" altLang="en-US"/>
              <a:t>Then if no errors happen, execute the variable</a:t>
            </a:r>
          </a:p>
        </p:txBody>
      </p:sp>
      <p:sp>
        <p:nvSpPr>
          <p:cNvPr id="18" name="TextBox 17">
            <a:extLst>
              <a:ext uri="{FF2B5EF4-FFF2-40B4-BE49-F238E27FC236}">
                <a16:creationId xmlns:a16="http://schemas.microsoft.com/office/drawing/2014/main" id="{53AB9FB9-D37D-43D5-8BC6-06160E16C067}"/>
              </a:ext>
            </a:extLst>
          </p:cNvPr>
          <p:cNvSpPr txBox="1"/>
          <p:nvPr/>
        </p:nvSpPr>
        <p:spPr>
          <a:xfrm>
            <a:off x="1065212" y="4386190"/>
            <a:ext cx="3581400" cy="646331"/>
          </a:xfrm>
          <a:prstGeom prst="rect">
            <a:avLst/>
          </a:prstGeom>
          <a:solidFill>
            <a:schemeClr val="accent3">
              <a:lumMod val="20000"/>
              <a:lumOff val="80000"/>
            </a:schemeClr>
          </a:solidFill>
          <a:ln>
            <a:solidFill>
              <a:schemeClr val="bg2"/>
            </a:solidFill>
          </a:ln>
        </p:spPr>
        <p:txBody>
          <a:bodyPr wrap="square">
            <a:spAutoFit/>
          </a:bodyPr>
          <a:lstStyle/>
          <a:p>
            <a:pPr algn="just"/>
            <a:r>
              <a:rPr lang="en-US" altLang="en-US"/>
              <a:t>Read from user's input (dynsqlstm) into a SQL's variable (dltcustcar)</a:t>
            </a:r>
          </a:p>
        </p:txBody>
      </p:sp>
      <p:sp>
        <p:nvSpPr>
          <p:cNvPr id="8" name="Rectangle 7">
            <a:extLst>
              <a:ext uri="{FF2B5EF4-FFF2-40B4-BE49-F238E27FC236}">
                <a16:creationId xmlns:a16="http://schemas.microsoft.com/office/drawing/2014/main" id="{DF9A3AA9-7A59-4DB6-98FC-4AAC5FD98B4C}"/>
              </a:ext>
            </a:extLst>
          </p:cNvPr>
          <p:cNvSpPr/>
          <p:nvPr/>
        </p:nvSpPr>
        <p:spPr>
          <a:xfrm>
            <a:off x="6718300" y="3938887"/>
            <a:ext cx="2424112" cy="381000"/>
          </a:xfrm>
          <a:prstGeom prst="rect">
            <a:avLst/>
          </a:prstGeom>
          <a:no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6D0B3DE-A0AC-4E00-98FB-BACA14341B9C}"/>
              </a:ext>
            </a:extLst>
          </p:cNvPr>
          <p:cNvSpPr/>
          <p:nvPr/>
        </p:nvSpPr>
        <p:spPr>
          <a:xfrm>
            <a:off x="6718300" y="5181600"/>
            <a:ext cx="2424112" cy="207739"/>
          </a:xfrm>
          <a:prstGeom prst="rect">
            <a:avLst/>
          </a:prstGeom>
          <a:noFill/>
          <a:ln w="28575">
            <a:solidFill>
              <a:schemeClr val="bg1">
                <a:lumMod val="9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3FF0487F-D4CE-46DB-82E5-64F7F51025DC}"/>
              </a:ext>
            </a:extLst>
          </p:cNvPr>
          <p:cNvCxnSpPr>
            <a:stCxn id="8" idx="1"/>
            <a:endCxn id="18" idx="3"/>
          </p:cNvCxnSpPr>
          <p:nvPr/>
        </p:nvCxnSpPr>
        <p:spPr>
          <a:xfrm flipH="1">
            <a:off x="4646612" y="4129387"/>
            <a:ext cx="2071688" cy="5799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B98F6EEB-9E8F-4A93-A7CD-00CF0806F8EF}"/>
              </a:ext>
            </a:extLst>
          </p:cNvPr>
          <p:cNvCxnSpPr>
            <a:stCxn id="19" idx="1"/>
            <a:endCxn id="17" idx="3"/>
          </p:cNvCxnSpPr>
          <p:nvPr/>
        </p:nvCxnSpPr>
        <p:spPr>
          <a:xfrm flipH="1">
            <a:off x="4665806" y="5285470"/>
            <a:ext cx="2052494" cy="4905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019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down)">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5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animBg="1"/>
      <p:bldP spid="8"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8DBA-6EDA-4314-B54F-0867AEED7A6D}"/>
              </a:ext>
            </a:extLst>
          </p:cNvPr>
          <p:cNvSpPr>
            <a:spLocks noGrp="1"/>
          </p:cNvSpPr>
          <p:nvPr>
            <p:ph type="title"/>
          </p:nvPr>
        </p:nvSpPr>
        <p:spPr/>
        <p:txBody>
          <a:bodyPr/>
          <a:lstStyle/>
          <a:p>
            <a:r>
              <a:rPr lang="en-US"/>
              <a:t>4. Stored Procedures</a:t>
            </a:r>
          </a:p>
        </p:txBody>
      </p:sp>
      <p:sp>
        <p:nvSpPr>
          <p:cNvPr id="4" name="Footer Placeholder 3">
            <a:extLst>
              <a:ext uri="{FF2B5EF4-FFF2-40B4-BE49-F238E27FC236}">
                <a16:creationId xmlns:a16="http://schemas.microsoft.com/office/drawing/2014/main" id="{5AD95AB3-8B63-43E6-ACED-F204D36940A8}"/>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741C3C6B-8B4E-46D8-A48A-D047E31F60D1}"/>
              </a:ext>
            </a:extLst>
          </p:cNvPr>
          <p:cNvSpPr>
            <a:spLocks noGrp="1"/>
          </p:cNvSpPr>
          <p:nvPr>
            <p:ph type="sldNum" sz="quarter" idx="12"/>
          </p:nvPr>
        </p:nvSpPr>
        <p:spPr/>
        <p:txBody>
          <a:bodyPr/>
          <a:lstStyle/>
          <a:p>
            <a:fld id="{AAEAE4A8-A6E5-453E-B946-FB774B73F48C}" type="slidenum">
              <a:rPr lang="en-US" smtClean="0"/>
              <a:t>24</a:t>
            </a:fld>
            <a:endParaRPr lang="en-US" dirty="0"/>
          </a:p>
        </p:txBody>
      </p:sp>
      <p:pic>
        <p:nvPicPr>
          <p:cNvPr id="8" name="Graphic 7" descr="Decision chart">
            <a:extLst>
              <a:ext uri="{FF2B5EF4-FFF2-40B4-BE49-F238E27FC236}">
                <a16:creationId xmlns:a16="http://schemas.microsoft.com/office/drawing/2014/main" id="{CE52E4B0-0F4D-4B1F-9590-8A935EBA4A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sp>
        <p:nvSpPr>
          <p:cNvPr id="11" name="Content Placeholder 50">
            <a:extLst>
              <a:ext uri="{FF2B5EF4-FFF2-40B4-BE49-F238E27FC236}">
                <a16:creationId xmlns:a16="http://schemas.microsoft.com/office/drawing/2014/main" id="{44F38021-2095-41B1-9E8B-B9DAFC83A559}"/>
              </a:ext>
            </a:extLst>
          </p:cNvPr>
          <p:cNvSpPr>
            <a:spLocks noGrp="1"/>
          </p:cNvSpPr>
          <p:nvPr>
            <p:ph idx="1"/>
          </p:nvPr>
        </p:nvSpPr>
        <p:spPr>
          <a:xfrm>
            <a:off x="1065212" y="1824482"/>
            <a:ext cx="8305800" cy="4330785"/>
          </a:xfrm>
        </p:spPr>
        <p:txBody>
          <a:bodyPr>
            <a:normAutofit/>
          </a:bodyPr>
          <a:lstStyle/>
          <a:p>
            <a:pPr marL="45720" indent="0">
              <a:buNone/>
            </a:pPr>
            <a:r>
              <a:rPr lang="en-US" altLang="en-US" b="1"/>
              <a:t>4.1 Creating PSM (Persistent, Stored Modules) Functions and Procedures</a:t>
            </a:r>
          </a:p>
          <a:p>
            <a:pPr marL="45720" indent="0">
              <a:buNone/>
            </a:pPr>
            <a:r>
              <a:rPr lang="en-US" altLang="en-US" b="1"/>
              <a:t>4.2 Some Simple Statement Forms in PSM</a:t>
            </a:r>
          </a:p>
          <a:p>
            <a:pPr marL="45720" indent="0">
              <a:buNone/>
            </a:pPr>
            <a:r>
              <a:rPr lang="en-US" altLang="en-US" b="1"/>
              <a:t>4.3 Branching Statements</a:t>
            </a:r>
          </a:p>
          <a:p>
            <a:pPr marL="45720" indent="0">
              <a:buNone/>
            </a:pPr>
            <a:r>
              <a:rPr lang="en-US" altLang="en-US" b="1"/>
              <a:t>4.4 Queries in PSM</a:t>
            </a:r>
          </a:p>
          <a:p>
            <a:pPr marL="45720" indent="0">
              <a:buNone/>
            </a:pPr>
            <a:r>
              <a:rPr lang="en-US" altLang="en-US" b="1"/>
              <a:t>4.5 Loops in PSM</a:t>
            </a:r>
          </a:p>
          <a:p>
            <a:pPr marL="45720" indent="0">
              <a:buNone/>
            </a:pPr>
            <a:r>
              <a:rPr lang="en-US" altLang="en-US" b="1"/>
              <a:t>4.6 For-Loops</a:t>
            </a:r>
          </a:p>
          <a:p>
            <a:pPr marL="45720" indent="0">
              <a:buNone/>
            </a:pPr>
            <a:r>
              <a:rPr lang="en-US" altLang="en-US" b="1"/>
              <a:t>4.7 Exceptions in PSM</a:t>
            </a:r>
          </a:p>
          <a:p>
            <a:pPr marL="45720" indent="0">
              <a:buNone/>
            </a:pPr>
            <a:r>
              <a:rPr lang="en-US" altLang="en-US" b="1"/>
              <a:t>4.8 Using PSM Functions and Procedures</a:t>
            </a:r>
          </a:p>
        </p:txBody>
      </p:sp>
    </p:spTree>
    <p:extLst>
      <p:ext uri="{BB962C8B-B14F-4D97-AF65-F5344CB8AC3E}">
        <p14:creationId xmlns:p14="http://schemas.microsoft.com/office/powerpoint/2010/main" val="112457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FD293-D736-4F8B-9371-51D202B64DFE}"/>
              </a:ext>
            </a:extLst>
          </p:cNvPr>
          <p:cNvSpPr>
            <a:spLocks noGrp="1"/>
          </p:cNvSpPr>
          <p:nvPr>
            <p:ph idx="1"/>
          </p:nvPr>
        </p:nvSpPr>
        <p:spPr/>
        <p:txBody>
          <a:bodyPr/>
          <a:lstStyle/>
          <a:p>
            <a:r>
              <a:rPr lang="en-US"/>
              <a:t>Persistent, Stored Modules (SQL/PSM).</a:t>
            </a:r>
          </a:p>
          <a:p>
            <a:r>
              <a:rPr lang="en-US"/>
              <a:t>Help to write procedures in a simple, general-purpose language and to store them in the database.</a:t>
            </a:r>
          </a:p>
          <a:p>
            <a:r>
              <a:rPr lang="en-US"/>
              <a:t>We can use these procedures in SQL queries and other statements to perform computations.</a:t>
            </a:r>
          </a:p>
          <a:p>
            <a:r>
              <a:rPr lang="en-US"/>
              <a:t>Each commercial DBMS offers its own extension of PSM.</a:t>
            </a:r>
          </a:p>
        </p:txBody>
      </p:sp>
      <p:sp>
        <p:nvSpPr>
          <p:cNvPr id="4" name="Footer Placeholder 3">
            <a:extLst>
              <a:ext uri="{FF2B5EF4-FFF2-40B4-BE49-F238E27FC236}">
                <a16:creationId xmlns:a16="http://schemas.microsoft.com/office/drawing/2014/main" id="{A150A29F-4A8A-4141-945A-7F2071DB93D3}"/>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2F55055-225E-4283-A568-AC2FDEAEE14B}"/>
              </a:ext>
            </a:extLst>
          </p:cNvPr>
          <p:cNvSpPr>
            <a:spLocks noGrp="1"/>
          </p:cNvSpPr>
          <p:nvPr>
            <p:ph type="sldNum" sz="quarter" idx="12"/>
          </p:nvPr>
        </p:nvSpPr>
        <p:spPr/>
        <p:txBody>
          <a:bodyPr/>
          <a:lstStyle/>
          <a:p>
            <a:fld id="{AAEAE4A8-A6E5-453E-B946-FB774B73F48C}" type="slidenum">
              <a:rPr lang="en-US" smtClean="0"/>
              <a:t>25</a:t>
            </a:fld>
            <a:endParaRPr lang="en-US" dirty="0"/>
          </a:p>
        </p:txBody>
      </p:sp>
      <p:sp>
        <p:nvSpPr>
          <p:cNvPr id="6" name="Text Placeholder 5">
            <a:extLst>
              <a:ext uri="{FF2B5EF4-FFF2-40B4-BE49-F238E27FC236}">
                <a16:creationId xmlns:a16="http://schemas.microsoft.com/office/drawing/2014/main" id="{CFAB3C26-0941-4280-B372-ABA29263A477}"/>
              </a:ext>
            </a:extLst>
          </p:cNvPr>
          <p:cNvSpPr>
            <a:spLocks noGrp="1"/>
          </p:cNvSpPr>
          <p:nvPr>
            <p:ph type="body" sz="quarter" idx="13"/>
          </p:nvPr>
        </p:nvSpPr>
        <p:spPr/>
        <p:txBody>
          <a:bodyPr/>
          <a:lstStyle/>
          <a:p>
            <a:r>
              <a:rPr lang="en-US"/>
              <a:t>Introduction</a:t>
            </a:r>
          </a:p>
        </p:txBody>
      </p:sp>
      <p:sp>
        <p:nvSpPr>
          <p:cNvPr id="7" name="Title 1">
            <a:extLst>
              <a:ext uri="{FF2B5EF4-FFF2-40B4-BE49-F238E27FC236}">
                <a16:creationId xmlns:a16="http://schemas.microsoft.com/office/drawing/2014/main" id="{1280A86D-E7F0-4325-8AA0-334BE8382821}"/>
              </a:ext>
            </a:extLst>
          </p:cNvPr>
          <p:cNvSpPr>
            <a:spLocks noGrp="1"/>
          </p:cNvSpPr>
          <p:nvPr>
            <p:ph type="title"/>
          </p:nvPr>
        </p:nvSpPr>
        <p:spPr>
          <a:xfrm>
            <a:off x="1065212" y="533400"/>
            <a:ext cx="8686801" cy="1066800"/>
          </a:xfrm>
        </p:spPr>
        <p:txBody>
          <a:bodyPr/>
          <a:lstStyle/>
          <a:p>
            <a:r>
              <a:rPr lang="en-US"/>
              <a:t>4. Stored Procedures</a:t>
            </a:r>
          </a:p>
        </p:txBody>
      </p:sp>
      <p:pic>
        <p:nvPicPr>
          <p:cNvPr id="8" name="Graphic 7" descr="Decision chart">
            <a:extLst>
              <a:ext uri="{FF2B5EF4-FFF2-40B4-BE49-F238E27FC236}">
                <a16:creationId xmlns:a16="http://schemas.microsoft.com/office/drawing/2014/main" id="{74273602-49E2-4395-9398-82C03CD54F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spTree>
    <p:extLst>
      <p:ext uri="{BB962C8B-B14F-4D97-AF65-F5344CB8AC3E}">
        <p14:creationId xmlns:p14="http://schemas.microsoft.com/office/powerpoint/2010/main" val="96195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1" dur="500"/>
                                        <p:tgtEl>
                                          <p:spTgt spid="3">
                                            <p:txEl>
                                              <p:pRg st="1" end="1"/>
                                            </p:txEl>
                                          </p:spTgt>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75FD293-D736-4F8B-9371-51D202B64DFE}"/>
              </a:ext>
            </a:extLst>
          </p:cNvPr>
          <p:cNvSpPr>
            <a:spLocks noGrp="1"/>
          </p:cNvSpPr>
          <p:nvPr>
            <p:ph idx="1"/>
          </p:nvPr>
        </p:nvSpPr>
        <p:spPr>
          <a:xfrm>
            <a:off x="1065212" y="2475346"/>
            <a:ext cx="4114799" cy="1258454"/>
          </a:xfrm>
          <a:solidFill>
            <a:schemeClr val="bg2"/>
          </a:solidFill>
          <a:ln>
            <a:noFill/>
          </a:ln>
        </p:spPr>
        <p:txBody>
          <a:bodyPr/>
          <a:lstStyle/>
          <a:p>
            <a:pPr marL="45720" indent="0">
              <a:buNone/>
            </a:pPr>
            <a:r>
              <a:rPr lang="en-US" i="1" u="sng"/>
              <a:t>Modules: </a:t>
            </a:r>
            <a:r>
              <a:rPr lang="en-US"/>
              <a:t>collections of </a:t>
            </a:r>
            <a:r>
              <a:rPr lang="en-US" b="1">
                <a:solidFill>
                  <a:schemeClr val="accent1">
                    <a:lumMod val="60000"/>
                    <a:lumOff val="40000"/>
                  </a:schemeClr>
                </a:solidFill>
              </a:rPr>
              <a:t>function</a:t>
            </a:r>
            <a:r>
              <a:rPr lang="en-US"/>
              <a:t> and </a:t>
            </a:r>
            <a:r>
              <a:rPr lang="en-US" b="1">
                <a:solidFill>
                  <a:srgbClr val="00B0F0"/>
                </a:solidFill>
              </a:rPr>
              <a:t>procedure</a:t>
            </a:r>
            <a:r>
              <a:rPr lang="en-US"/>
              <a:t> definitions, temporary relation declarations, and other optional declarations.</a:t>
            </a:r>
          </a:p>
        </p:txBody>
      </p:sp>
      <p:sp>
        <p:nvSpPr>
          <p:cNvPr id="4" name="Footer Placeholder 3">
            <a:extLst>
              <a:ext uri="{FF2B5EF4-FFF2-40B4-BE49-F238E27FC236}">
                <a16:creationId xmlns:a16="http://schemas.microsoft.com/office/drawing/2014/main" id="{A150A29F-4A8A-4141-945A-7F2071DB93D3}"/>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2F55055-225E-4283-A568-AC2FDEAEE14B}"/>
              </a:ext>
            </a:extLst>
          </p:cNvPr>
          <p:cNvSpPr>
            <a:spLocks noGrp="1"/>
          </p:cNvSpPr>
          <p:nvPr>
            <p:ph type="sldNum" sz="quarter" idx="12"/>
          </p:nvPr>
        </p:nvSpPr>
        <p:spPr/>
        <p:txBody>
          <a:bodyPr/>
          <a:lstStyle/>
          <a:p>
            <a:fld id="{AAEAE4A8-A6E5-453E-B946-FB774B73F48C}" type="slidenum">
              <a:rPr lang="en-US" smtClean="0"/>
              <a:t>26</a:t>
            </a:fld>
            <a:endParaRPr lang="en-US" dirty="0"/>
          </a:p>
        </p:txBody>
      </p:sp>
      <p:sp>
        <p:nvSpPr>
          <p:cNvPr id="6" name="Text Placeholder 5">
            <a:extLst>
              <a:ext uri="{FF2B5EF4-FFF2-40B4-BE49-F238E27FC236}">
                <a16:creationId xmlns:a16="http://schemas.microsoft.com/office/drawing/2014/main" id="{CFAB3C26-0941-4280-B372-ABA29263A477}"/>
              </a:ext>
            </a:extLst>
          </p:cNvPr>
          <p:cNvSpPr>
            <a:spLocks noGrp="1"/>
          </p:cNvSpPr>
          <p:nvPr>
            <p:ph type="body" sz="quarter" idx="13"/>
          </p:nvPr>
        </p:nvSpPr>
        <p:spPr>
          <a:xfrm>
            <a:off x="1065212" y="1752600"/>
            <a:ext cx="10210800" cy="587375"/>
          </a:xfrm>
        </p:spPr>
        <p:txBody>
          <a:bodyPr>
            <a:normAutofit/>
          </a:bodyPr>
          <a:lstStyle/>
          <a:p>
            <a:r>
              <a:rPr lang="en-US"/>
              <a:t>4.1 Creating PSM (Persistent, Stored Modules) Functions and Procedures</a:t>
            </a:r>
          </a:p>
        </p:txBody>
      </p:sp>
      <p:sp>
        <p:nvSpPr>
          <p:cNvPr id="7" name="Title 1">
            <a:extLst>
              <a:ext uri="{FF2B5EF4-FFF2-40B4-BE49-F238E27FC236}">
                <a16:creationId xmlns:a16="http://schemas.microsoft.com/office/drawing/2014/main" id="{1280A86D-E7F0-4325-8AA0-334BE8382821}"/>
              </a:ext>
            </a:extLst>
          </p:cNvPr>
          <p:cNvSpPr>
            <a:spLocks noGrp="1"/>
          </p:cNvSpPr>
          <p:nvPr>
            <p:ph type="title"/>
          </p:nvPr>
        </p:nvSpPr>
        <p:spPr>
          <a:xfrm>
            <a:off x="1065212" y="533400"/>
            <a:ext cx="8686801" cy="1066800"/>
          </a:xfrm>
        </p:spPr>
        <p:txBody>
          <a:bodyPr/>
          <a:lstStyle/>
          <a:p>
            <a:r>
              <a:rPr lang="en-US"/>
              <a:t>4. Stored Procedures</a:t>
            </a:r>
          </a:p>
        </p:txBody>
      </p:sp>
      <p:pic>
        <p:nvPicPr>
          <p:cNvPr id="8" name="Graphic 7" descr="Decision chart">
            <a:extLst>
              <a:ext uri="{FF2B5EF4-FFF2-40B4-BE49-F238E27FC236}">
                <a16:creationId xmlns:a16="http://schemas.microsoft.com/office/drawing/2014/main" id="{74273602-49E2-4395-9398-82C03CD54F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pic>
        <p:nvPicPr>
          <p:cNvPr id="2" name="Picture 1">
            <a:extLst>
              <a:ext uri="{FF2B5EF4-FFF2-40B4-BE49-F238E27FC236}">
                <a16:creationId xmlns:a16="http://schemas.microsoft.com/office/drawing/2014/main" id="{DEAD5D10-DE27-4B3E-837C-1FD9F9146B8F}"/>
              </a:ext>
            </a:extLst>
          </p:cNvPr>
          <p:cNvPicPr>
            <a:picLocks noChangeAspect="1"/>
          </p:cNvPicPr>
          <p:nvPr/>
        </p:nvPicPr>
        <p:blipFill>
          <a:blip r:embed="rId4">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6399212" y="2289353"/>
            <a:ext cx="3589331" cy="632515"/>
          </a:xfrm>
          <a:prstGeom prst="rect">
            <a:avLst/>
          </a:prstGeom>
        </p:spPr>
      </p:pic>
      <p:sp>
        <p:nvSpPr>
          <p:cNvPr id="15" name="TextBox 14">
            <a:extLst>
              <a:ext uri="{FF2B5EF4-FFF2-40B4-BE49-F238E27FC236}">
                <a16:creationId xmlns:a16="http://schemas.microsoft.com/office/drawing/2014/main" id="{6F847E40-2BC4-4FA3-B491-115104BF1D06}"/>
              </a:ext>
            </a:extLst>
          </p:cNvPr>
          <p:cNvSpPr txBox="1"/>
          <p:nvPr/>
        </p:nvSpPr>
        <p:spPr>
          <a:xfrm>
            <a:off x="752933" y="4115111"/>
            <a:ext cx="4739355" cy="646331"/>
          </a:xfrm>
          <a:prstGeom prst="rect">
            <a:avLst/>
          </a:prstGeom>
          <a:solidFill>
            <a:schemeClr val="accent2">
              <a:lumMod val="20000"/>
              <a:lumOff val="80000"/>
            </a:schemeClr>
          </a:solidFill>
        </p:spPr>
        <p:txBody>
          <a:bodyPr wrap="square" rtlCol="0">
            <a:spAutoFit/>
          </a:bodyPr>
          <a:lstStyle/>
          <a:p>
            <a:r>
              <a:rPr lang="en-US" b="1"/>
              <a:t>Note: </a:t>
            </a:r>
            <a:r>
              <a:rPr lang="en-US"/>
              <a:t>Function parameters only be in mode IN to avoid side-effects.</a:t>
            </a:r>
          </a:p>
        </p:txBody>
      </p:sp>
      <p:pic>
        <p:nvPicPr>
          <p:cNvPr id="11" name="Picture 10">
            <a:extLst>
              <a:ext uri="{FF2B5EF4-FFF2-40B4-BE49-F238E27FC236}">
                <a16:creationId xmlns:a16="http://schemas.microsoft.com/office/drawing/2014/main" id="{7AE2A8C0-8F27-4BC6-922C-48BDF96695E0}"/>
              </a:ext>
            </a:extLst>
          </p:cNvPr>
          <p:cNvPicPr>
            <a:picLocks noChangeAspect="1"/>
          </p:cNvPicPr>
          <p:nvPr/>
        </p:nvPicPr>
        <p:blipFill>
          <a:blip r:embed="rId5">
            <a:duotone>
              <a:prstClr val="black"/>
              <a:schemeClr val="accent1">
                <a:lumMod val="40000"/>
                <a:lumOff val="60000"/>
                <a:tint val="45000"/>
                <a:satMod val="400000"/>
              </a:schemeClr>
            </a:duotone>
            <a:extLst>
              <a:ext uri="{28A0092B-C50C-407E-A947-70E740481C1C}">
                <a14:useLocalDpi xmlns:a14="http://schemas.microsoft.com/office/drawing/2010/main" val="0"/>
              </a:ext>
            </a:extLst>
          </a:blip>
          <a:stretch>
            <a:fillRect/>
          </a:stretch>
        </p:blipFill>
        <p:spPr>
          <a:xfrm>
            <a:off x="5724783" y="4932964"/>
            <a:ext cx="4938188" cy="662997"/>
          </a:xfrm>
          <a:prstGeom prst="rect">
            <a:avLst/>
          </a:prstGeom>
        </p:spPr>
      </p:pic>
      <p:sp>
        <p:nvSpPr>
          <p:cNvPr id="17" name="Oval 16">
            <a:extLst>
              <a:ext uri="{FF2B5EF4-FFF2-40B4-BE49-F238E27FC236}">
                <a16:creationId xmlns:a16="http://schemas.microsoft.com/office/drawing/2014/main" id="{E9655536-F593-4C67-A5F9-34BD02A02FAA}"/>
              </a:ext>
            </a:extLst>
          </p:cNvPr>
          <p:cNvSpPr/>
          <p:nvPr/>
        </p:nvSpPr>
        <p:spPr>
          <a:xfrm>
            <a:off x="9247930" y="4831096"/>
            <a:ext cx="1415041" cy="383198"/>
          </a:xfrm>
          <a:prstGeom prst="ellipse">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C77F1C5-246A-4E5F-9F07-3ADD58407541}"/>
              </a:ext>
            </a:extLst>
          </p:cNvPr>
          <p:cNvPicPr>
            <a:picLocks noChangeAspect="1"/>
          </p:cNvPicPr>
          <p:nvPr/>
        </p:nvPicPr>
        <p:blipFill>
          <a:blip r:embed="rId6">
            <a:duotone>
              <a:prstClr val="black"/>
              <a:srgbClr val="00B0F0">
                <a:tint val="45000"/>
                <a:satMod val="400000"/>
              </a:srgbClr>
            </a:duotone>
            <a:extLst>
              <a:ext uri="{28A0092B-C50C-407E-A947-70E740481C1C}">
                <a14:useLocalDpi xmlns:a14="http://schemas.microsoft.com/office/drawing/2010/main" val="0"/>
              </a:ext>
            </a:extLst>
          </a:blip>
          <a:stretch>
            <a:fillRect/>
          </a:stretch>
        </p:blipFill>
        <p:spPr>
          <a:xfrm>
            <a:off x="6612301" y="3091554"/>
            <a:ext cx="3139712" cy="1569856"/>
          </a:xfrm>
          <a:prstGeom prst="rect">
            <a:avLst/>
          </a:prstGeom>
        </p:spPr>
      </p:pic>
      <p:sp>
        <p:nvSpPr>
          <p:cNvPr id="19" name="Oval 18">
            <a:extLst>
              <a:ext uri="{FF2B5EF4-FFF2-40B4-BE49-F238E27FC236}">
                <a16:creationId xmlns:a16="http://schemas.microsoft.com/office/drawing/2014/main" id="{5A1DF714-170F-4FD4-9890-E437296E44D2}"/>
              </a:ext>
            </a:extLst>
          </p:cNvPr>
          <p:cNvSpPr/>
          <p:nvPr/>
        </p:nvSpPr>
        <p:spPr>
          <a:xfrm>
            <a:off x="7333274" y="3301683"/>
            <a:ext cx="393107" cy="492173"/>
          </a:xfrm>
          <a:prstGeom prst="ellipse">
            <a:avLst/>
          </a:pr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5495B629-A700-4795-979C-08BC7088396E}"/>
              </a:ext>
            </a:extLst>
          </p:cNvPr>
          <p:cNvCxnSpPr>
            <a:stCxn id="19" idx="2"/>
            <a:endCxn id="15" idx="3"/>
          </p:cNvCxnSpPr>
          <p:nvPr/>
        </p:nvCxnSpPr>
        <p:spPr>
          <a:xfrm flipH="1">
            <a:off x="5492288" y="3547770"/>
            <a:ext cx="1840986" cy="89050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15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childTnLst>
                          </p:cTn>
                        </p:par>
                        <p:par>
                          <p:cTn id="19" fill="hold">
                            <p:stCondLst>
                              <p:cond delay="500"/>
                            </p:stCondLst>
                            <p:childTnLst>
                              <p:par>
                                <p:cTn id="20" presetID="16" presetClass="entr" presetSubtype="2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down)">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5" grpId="0" animBg="1"/>
      <p:bldP spid="17"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50A29F-4A8A-4141-945A-7F2071DB93D3}"/>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2F55055-225E-4283-A568-AC2FDEAEE14B}"/>
              </a:ext>
            </a:extLst>
          </p:cNvPr>
          <p:cNvSpPr>
            <a:spLocks noGrp="1"/>
          </p:cNvSpPr>
          <p:nvPr>
            <p:ph type="sldNum" sz="quarter" idx="12"/>
          </p:nvPr>
        </p:nvSpPr>
        <p:spPr/>
        <p:txBody>
          <a:bodyPr/>
          <a:lstStyle/>
          <a:p>
            <a:fld id="{AAEAE4A8-A6E5-453E-B946-FB774B73F48C}" type="slidenum">
              <a:rPr lang="en-US" smtClean="0"/>
              <a:t>27</a:t>
            </a:fld>
            <a:endParaRPr lang="en-US" dirty="0"/>
          </a:p>
        </p:txBody>
      </p:sp>
      <p:sp>
        <p:nvSpPr>
          <p:cNvPr id="6" name="Text Placeholder 5">
            <a:extLst>
              <a:ext uri="{FF2B5EF4-FFF2-40B4-BE49-F238E27FC236}">
                <a16:creationId xmlns:a16="http://schemas.microsoft.com/office/drawing/2014/main" id="{CFAB3C26-0941-4280-B372-ABA29263A477}"/>
              </a:ext>
            </a:extLst>
          </p:cNvPr>
          <p:cNvSpPr>
            <a:spLocks noGrp="1"/>
          </p:cNvSpPr>
          <p:nvPr>
            <p:ph type="body" sz="quarter" idx="13"/>
          </p:nvPr>
        </p:nvSpPr>
        <p:spPr>
          <a:xfrm>
            <a:off x="1065212" y="1752600"/>
            <a:ext cx="10210800" cy="587375"/>
          </a:xfrm>
        </p:spPr>
        <p:txBody>
          <a:bodyPr>
            <a:normAutofit/>
          </a:bodyPr>
          <a:lstStyle/>
          <a:p>
            <a:r>
              <a:rPr lang="en-US"/>
              <a:t>4.2 Some Simple Statement Forms in PSM</a:t>
            </a:r>
          </a:p>
        </p:txBody>
      </p:sp>
      <p:sp>
        <p:nvSpPr>
          <p:cNvPr id="7" name="Title 1">
            <a:extLst>
              <a:ext uri="{FF2B5EF4-FFF2-40B4-BE49-F238E27FC236}">
                <a16:creationId xmlns:a16="http://schemas.microsoft.com/office/drawing/2014/main" id="{1280A86D-E7F0-4325-8AA0-334BE8382821}"/>
              </a:ext>
            </a:extLst>
          </p:cNvPr>
          <p:cNvSpPr>
            <a:spLocks noGrp="1"/>
          </p:cNvSpPr>
          <p:nvPr>
            <p:ph type="title"/>
          </p:nvPr>
        </p:nvSpPr>
        <p:spPr>
          <a:xfrm>
            <a:off x="1065212" y="533400"/>
            <a:ext cx="8686801" cy="1066800"/>
          </a:xfrm>
        </p:spPr>
        <p:txBody>
          <a:bodyPr/>
          <a:lstStyle/>
          <a:p>
            <a:r>
              <a:rPr lang="en-US"/>
              <a:t>4. Stored Procedures</a:t>
            </a:r>
          </a:p>
        </p:txBody>
      </p:sp>
      <p:pic>
        <p:nvPicPr>
          <p:cNvPr id="8" name="Graphic 7" descr="Decision chart">
            <a:extLst>
              <a:ext uri="{FF2B5EF4-FFF2-40B4-BE49-F238E27FC236}">
                <a16:creationId xmlns:a16="http://schemas.microsoft.com/office/drawing/2014/main" id="{74273602-49E2-4395-9398-82C03CD54F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sp>
        <p:nvSpPr>
          <p:cNvPr id="10" name="Content Placeholder 9">
            <a:extLst>
              <a:ext uri="{FF2B5EF4-FFF2-40B4-BE49-F238E27FC236}">
                <a16:creationId xmlns:a16="http://schemas.microsoft.com/office/drawing/2014/main" id="{2589FA7F-6CC5-4269-9FAE-17C4C9E6FCEA}"/>
              </a:ext>
            </a:extLst>
          </p:cNvPr>
          <p:cNvSpPr>
            <a:spLocks noGrp="1"/>
          </p:cNvSpPr>
          <p:nvPr>
            <p:ph idx="1"/>
          </p:nvPr>
        </p:nvSpPr>
        <p:spPr/>
        <p:txBody>
          <a:bodyPr>
            <a:normAutofit/>
          </a:bodyPr>
          <a:lstStyle/>
          <a:p>
            <a:pPr>
              <a:spcAft>
                <a:spcPts val="600"/>
              </a:spcAft>
            </a:pPr>
            <a:r>
              <a:rPr lang="en-US" b="1"/>
              <a:t>The call-statement:</a:t>
            </a:r>
          </a:p>
          <a:p>
            <a:pPr lvl="1">
              <a:spcAft>
                <a:spcPts val="600"/>
              </a:spcAft>
            </a:pPr>
            <a:r>
              <a:rPr lang="en-US" sz="2000"/>
              <a:t>For host-language program:</a:t>
            </a:r>
          </a:p>
          <a:p>
            <a:pPr lvl="1">
              <a:spcAft>
                <a:spcPts val="600"/>
              </a:spcAft>
            </a:pPr>
            <a:r>
              <a:rPr lang="en-US" sz="2000"/>
              <a:t>For generic SQL interface:</a:t>
            </a:r>
          </a:p>
          <a:p>
            <a:pPr>
              <a:spcAft>
                <a:spcPts val="600"/>
              </a:spcAft>
            </a:pPr>
            <a:r>
              <a:rPr lang="en-US" b="1"/>
              <a:t>The return-statement:</a:t>
            </a:r>
            <a:r>
              <a:rPr lang="en-US"/>
              <a:t>		</a:t>
            </a:r>
          </a:p>
          <a:p>
            <a:pPr lvl="1">
              <a:spcAft>
                <a:spcPts val="600"/>
              </a:spcAft>
            </a:pPr>
            <a:r>
              <a:rPr lang="en-US" sz="2000"/>
              <a:t>Only appear in a function.</a:t>
            </a:r>
          </a:p>
          <a:p>
            <a:pPr lvl="1">
              <a:spcAft>
                <a:spcPts val="600"/>
              </a:spcAft>
            </a:pPr>
            <a:r>
              <a:rPr lang="en-US" sz="2000"/>
              <a:t>NOT terminate the function </a:t>
            </a:r>
            <a:r>
              <a:rPr lang="en-US" sz="2000">
                <a:sym typeface="Wingdings" panose="05000000000000000000" pitchFamily="2" charset="2"/>
              </a:rPr>
              <a:t></a:t>
            </a:r>
            <a:r>
              <a:rPr lang="en-US" sz="2000"/>
              <a:t> Return-value can be changed before the statement complete.</a:t>
            </a:r>
          </a:p>
        </p:txBody>
      </p:sp>
      <p:pic>
        <p:nvPicPr>
          <p:cNvPr id="12" name="Picture 11">
            <a:extLst>
              <a:ext uri="{FF2B5EF4-FFF2-40B4-BE49-F238E27FC236}">
                <a16:creationId xmlns:a16="http://schemas.microsoft.com/office/drawing/2014/main" id="{532F7310-2D21-4B3A-8B5B-B059E8D72922}"/>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579812" y="2536750"/>
            <a:ext cx="4131205" cy="233842"/>
          </a:xfrm>
          <a:prstGeom prst="rect">
            <a:avLst/>
          </a:prstGeom>
        </p:spPr>
      </p:pic>
      <p:pic>
        <p:nvPicPr>
          <p:cNvPr id="14" name="Picture 13">
            <a:extLst>
              <a:ext uri="{FF2B5EF4-FFF2-40B4-BE49-F238E27FC236}">
                <a16:creationId xmlns:a16="http://schemas.microsoft.com/office/drawing/2014/main" id="{7A10EB9A-2A85-4821-8EE9-014559CC7F3E}"/>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22812" y="3037179"/>
            <a:ext cx="2641542" cy="190538"/>
          </a:xfrm>
          <a:prstGeom prst="rect">
            <a:avLst/>
          </a:prstGeom>
        </p:spPr>
      </p:pic>
      <p:pic>
        <p:nvPicPr>
          <p:cNvPr id="16" name="Picture 15">
            <a:extLst>
              <a:ext uri="{FF2B5EF4-FFF2-40B4-BE49-F238E27FC236}">
                <a16:creationId xmlns:a16="http://schemas.microsoft.com/office/drawing/2014/main" id="{0CD1EF73-2431-4AE4-AF2D-6655921F646D}"/>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518390" y="3494304"/>
            <a:ext cx="1645554" cy="225181"/>
          </a:xfrm>
          <a:prstGeom prst="rect">
            <a:avLst/>
          </a:prstGeom>
        </p:spPr>
      </p:pic>
      <p:pic>
        <p:nvPicPr>
          <p:cNvPr id="22" name="Picture 21">
            <a:extLst>
              <a:ext uri="{FF2B5EF4-FFF2-40B4-BE49-F238E27FC236}">
                <a16:creationId xmlns:a16="http://schemas.microsoft.com/office/drawing/2014/main" id="{FC69BF38-E533-49D6-B868-68D58C1840CF}"/>
              </a:ext>
            </a:extLst>
          </p:cNvPr>
          <p:cNvPicPr>
            <a:picLocks noChangeAspect="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891756" y="4087409"/>
            <a:ext cx="2078595" cy="225181"/>
          </a:xfrm>
          <a:prstGeom prst="rect">
            <a:avLst/>
          </a:prstGeom>
        </p:spPr>
      </p:pic>
    </p:spTree>
    <p:extLst>
      <p:ext uri="{BB962C8B-B14F-4D97-AF65-F5344CB8AC3E}">
        <p14:creationId xmlns:p14="http://schemas.microsoft.com/office/powerpoint/2010/main" val="64021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6" presetClass="entr" presetSubtype="21"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arn(inVertical)">
                                      <p:cBhvr>
                                        <p:cTn id="23" dur="500"/>
                                        <p:tgtEl>
                                          <p:spTgt spid="14"/>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anim calcmode="lin" valueType="num">
                                      <p:cBhvr>
                                        <p:cTn id="2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6" presetClass="entr" presetSubtype="21"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childTnLst>
                          </p:cTn>
                        </p:par>
                        <p:par>
                          <p:cTn id="34" fill="hold">
                            <p:stCondLst>
                              <p:cond delay="4500"/>
                            </p:stCondLst>
                            <p:childTnLst>
                              <p:par>
                                <p:cTn id="35" presetID="42" presetClass="entr" presetSubtype="0" fill="hold" nodeType="afterEffect">
                                  <p:stCondLst>
                                    <p:cond delay="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1000"/>
                                        <p:tgtEl>
                                          <p:spTgt spid="10">
                                            <p:txEl>
                                              <p:pRg st="3" end="3"/>
                                            </p:txEl>
                                          </p:spTgt>
                                        </p:tgtEl>
                                      </p:cBhvr>
                                    </p:animEffect>
                                    <p:anim calcmode="lin" valueType="num">
                                      <p:cBhvr>
                                        <p:cTn id="38"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40" fill="hold">
                            <p:stCondLst>
                              <p:cond delay="5500"/>
                            </p:stCondLst>
                            <p:childTnLst>
                              <p:par>
                                <p:cTn id="41" presetID="16" presetClass="entr" presetSubtype="21" fill="hold"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barn(inVertical)">
                                      <p:cBhvr>
                                        <p:cTn id="43" dur="500"/>
                                        <p:tgtEl>
                                          <p:spTgt spid="22"/>
                                        </p:tgtEl>
                                      </p:cBhvr>
                                    </p:animEffect>
                                  </p:childTnLst>
                                </p:cTn>
                              </p:par>
                            </p:childTnLst>
                          </p:cTn>
                        </p:par>
                        <p:par>
                          <p:cTn id="44" fill="hold">
                            <p:stCondLst>
                              <p:cond delay="6000"/>
                            </p:stCondLst>
                            <p:childTnLst>
                              <p:par>
                                <p:cTn id="45" presetID="42" presetClass="entr" presetSubtype="0" fill="hold" nodeType="afterEffect">
                                  <p:stCondLst>
                                    <p:cond delay="0"/>
                                  </p:stCondLst>
                                  <p:childTnLst>
                                    <p:set>
                                      <p:cBhvr>
                                        <p:cTn id="46" dur="1" fill="hold">
                                          <p:stCondLst>
                                            <p:cond delay="0"/>
                                          </p:stCondLst>
                                        </p:cTn>
                                        <p:tgtEl>
                                          <p:spTgt spid="10">
                                            <p:txEl>
                                              <p:pRg st="4" end="4"/>
                                            </p:txEl>
                                          </p:spTgt>
                                        </p:tgtEl>
                                        <p:attrNameLst>
                                          <p:attrName>style.visibility</p:attrName>
                                        </p:attrNameLst>
                                      </p:cBhvr>
                                      <p:to>
                                        <p:strVal val="visible"/>
                                      </p:to>
                                    </p:set>
                                    <p:animEffect transition="in" filter="fade">
                                      <p:cBhvr>
                                        <p:cTn id="47" dur="1000"/>
                                        <p:tgtEl>
                                          <p:spTgt spid="10">
                                            <p:txEl>
                                              <p:pRg st="4" end="4"/>
                                            </p:txEl>
                                          </p:spTgt>
                                        </p:tgtEl>
                                      </p:cBhvr>
                                    </p:animEffect>
                                    <p:anim calcmode="lin" valueType="num">
                                      <p:cBhvr>
                                        <p:cTn id="4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0">
                                            <p:txEl>
                                              <p:pRg st="5" end="5"/>
                                            </p:txEl>
                                          </p:spTgt>
                                        </p:tgtEl>
                                        <p:attrNameLst>
                                          <p:attrName>style.visibility</p:attrName>
                                        </p:attrNameLst>
                                      </p:cBhvr>
                                      <p:to>
                                        <p:strVal val="visible"/>
                                      </p:to>
                                    </p:set>
                                    <p:animEffect transition="in" filter="fade">
                                      <p:cBhvr>
                                        <p:cTn id="52" dur="1000"/>
                                        <p:tgtEl>
                                          <p:spTgt spid="10">
                                            <p:txEl>
                                              <p:pRg st="5" end="5"/>
                                            </p:txEl>
                                          </p:spTgt>
                                        </p:tgtEl>
                                      </p:cBhvr>
                                    </p:animEffect>
                                    <p:anim calcmode="lin" valueType="num">
                                      <p:cBhvr>
                                        <p:cTn id="53"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50A29F-4A8A-4141-945A-7F2071DB93D3}"/>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2F55055-225E-4283-A568-AC2FDEAEE14B}"/>
              </a:ext>
            </a:extLst>
          </p:cNvPr>
          <p:cNvSpPr>
            <a:spLocks noGrp="1"/>
          </p:cNvSpPr>
          <p:nvPr>
            <p:ph type="sldNum" sz="quarter" idx="12"/>
          </p:nvPr>
        </p:nvSpPr>
        <p:spPr/>
        <p:txBody>
          <a:bodyPr/>
          <a:lstStyle/>
          <a:p>
            <a:fld id="{AAEAE4A8-A6E5-453E-B946-FB774B73F48C}" type="slidenum">
              <a:rPr lang="en-US" smtClean="0"/>
              <a:t>28</a:t>
            </a:fld>
            <a:endParaRPr lang="en-US" dirty="0"/>
          </a:p>
        </p:txBody>
      </p:sp>
      <p:sp>
        <p:nvSpPr>
          <p:cNvPr id="6" name="Text Placeholder 5">
            <a:extLst>
              <a:ext uri="{FF2B5EF4-FFF2-40B4-BE49-F238E27FC236}">
                <a16:creationId xmlns:a16="http://schemas.microsoft.com/office/drawing/2014/main" id="{CFAB3C26-0941-4280-B372-ABA29263A477}"/>
              </a:ext>
            </a:extLst>
          </p:cNvPr>
          <p:cNvSpPr>
            <a:spLocks noGrp="1"/>
          </p:cNvSpPr>
          <p:nvPr>
            <p:ph type="body" sz="quarter" idx="13"/>
          </p:nvPr>
        </p:nvSpPr>
        <p:spPr>
          <a:xfrm>
            <a:off x="1065212" y="1752600"/>
            <a:ext cx="10210800" cy="587375"/>
          </a:xfrm>
        </p:spPr>
        <p:txBody>
          <a:bodyPr>
            <a:normAutofit/>
          </a:bodyPr>
          <a:lstStyle/>
          <a:p>
            <a:r>
              <a:rPr lang="en-US"/>
              <a:t>4.2 Some Simple Statement Forms in PSM</a:t>
            </a:r>
          </a:p>
        </p:txBody>
      </p:sp>
      <p:sp>
        <p:nvSpPr>
          <p:cNvPr id="7" name="Title 1">
            <a:extLst>
              <a:ext uri="{FF2B5EF4-FFF2-40B4-BE49-F238E27FC236}">
                <a16:creationId xmlns:a16="http://schemas.microsoft.com/office/drawing/2014/main" id="{1280A86D-E7F0-4325-8AA0-334BE8382821}"/>
              </a:ext>
            </a:extLst>
          </p:cNvPr>
          <p:cNvSpPr>
            <a:spLocks noGrp="1"/>
          </p:cNvSpPr>
          <p:nvPr>
            <p:ph type="title"/>
          </p:nvPr>
        </p:nvSpPr>
        <p:spPr>
          <a:xfrm>
            <a:off x="1065212" y="533400"/>
            <a:ext cx="8686801" cy="1066800"/>
          </a:xfrm>
        </p:spPr>
        <p:txBody>
          <a:bodyPr/>
          <a:lstStyle/>
          <a:p>
            <a:r>
              <a:rPr lang="en-US"/>
              <a:t>4. Stored Procedures</a:t>
            </a:r>
          </a:p>
        </p:txBody>
      </p:sp>
      <p:pic>
        <p:nvPicPr>
          <p:cNvPr id="8" name="Graphic 7" descr="Decision chart">
            <a:extLst>
              <a:ext uri="{FF2B5EF4-FFF2-40B4-BE49-F238E27FC236}">
                <a16:creationId xmlns:a16="http://schemas.microsoft.com/office/drawing/2014/main" id="{74273602-49E2-4395-9398-82C03CD54F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sp>
        <p:nvSpPr>
          <p:cNvPr id="10" name="Content Placeholder 9">
            <a:extLst>
              <a:ext uri="{FF2B5EF4-FFF2-40B4-BE49-F238E27FC236}">
                <a16:creationId xmlns:a16="http://schemas.microsoft.com/office/drawing/2014/main" id="{2589FA7F-6CC5-4269-9FAE-17C4C9E6FCEA}"/>
              </a:ext>
            </a:extLst>
          </p:cNvPr>
          <p:cNvSpPr>
            <a:spLocks noGrp="1"/>
          </p:cNvSpPr>
          <p:nvPr>
            <p:ph idx="1"/>
          </p:nvPr>
        </p:nvSpPr>
        <p:spPr>
          <a:xfrm>
            <a:off x="1065212" y="2475345"/>
            <a:ext cx="8686801" cy="3392055"/>
          </a:xfrm>
        </p:spPr>
        <p:txBody>
          <a:bodyPr>
            <a:normAutofit/>
          </a:bodyPr>
          <a:lstStyle/>
          <a:p>
            <a:r>
              <a:rPr lang="en-US" b="1"/>
              <a:t>Declarations of </a:t>
            </a:r>
            <a:r>
              <a:rPr lang="en-US" b="1" u="sng"/>
              <a:t>local</a:t>
            </a:r>
            <a:r>
              <a:rPr lang="en-US" b="1"/>
              <a:t> variable:</a:t>
            </a:r>
            <a:r>
              <a:rPr lang="en-US"/>
              <a:t> 	  </a:t>
            </a:r>
          </a:p>
          <a:p>
            <a:r>
              <a:rPr lang="en-US" b="1"/>
              <a:t>Assignment Statement:</a:t>
            </a:r>
            <a:r>
              <a:rPr lang="en-US"/>
              <a:t> </a:t>
            </a:r>
          </a:p>
          <a:p>
            <a:r>
              <a:rPr lang="en-US" b="1"/>
              <a:t>Statement groups: </a:t>
            </a:r>
            <a:r>
              <a:rPr lang="en-US"/>
              <a:t>List of statement ended by semicolons </a:t>
            </a:r>
            <a:r>
              <a:rPr lang="en-US" b="1"/>
              <a:t>;</a:t>
            </a:r>
            <a:r>
              <a:rPr lang="en-US"/>
              <a:t> and surrounded by keywords </a:t>
            </a:r>
            <a:r>
              <a:rPr lang="en-US" i="1"/>
              <a:t>BEGIN</a:t>
            </a:r>
            <a:r>
              <a:rPr lang="en-US"/>
              <a:t> and </a:t>
            </a:r>
            <a:r>
              <a:rPr lang="en-US" i="1"/>
              <a:t>END</a:t>
            </a:r>
            <a:r>
              <a:rPr lang="en-US"/>
              <a:t> </a:t>
            </a:r>
            <a:r>
              <a:rPr lang="en-US">
                <a:sym typeface="Wingdings" panose="05000000000000000000" pitchFamily="2" charset="2"/>
              </a:rPr>
              <a:t> treated as a single statement.</a:t>
            </a:r>
          </a:p>
          <a:p>
            <a:r>
              <a:rPr lang="en-US" b="1">
                <a:sym typeface="Wingdings" panose="05000000000000000000" pitchFamily="2" charset="2"/>
              </a:rPr>
              <a:t>Statement labels: </a:t>
            </a:r>
            <a:r>
              <a:rPr lang="en-US">
                <a:sym typeface="Wingdings" panose="05000000000000000000" pitchFamily="2" charset="2"/>
              </a:rPr>
              <a:t>Label a statement by prefixing it with a name (the label) and a colon </a:t>
            </a:r>
            <a:r>
              <a:rPr lang="en-US" b="1">
                <a:sym typeface="Wingdings" panose="05000000000000000000" pitchFamily="2" charset="2"/>
              </a:rPr>
              <a:t>:</a:t>
            </a:r>
            <a:br>
              <a:rPr lang="en-US">
                <a:sym typeface="Wingdings" panose="05000000000000000000" pitchFamily="2" charset="2"/>
              </a:rPr>
            </a:br>
            <a:r>
              <a:rPr lang="en-US" u="sng">
                <a:sym typeface="Wingdings" panose="05000000000000000000" pitchFamily="2" charset="2"/>
              </a:rPr>
              <a:t>Example:</a:t>
            </a:r>
            <a:r>
              <a:rPr lang="en-US">
                <a:sym typeface="Wingdings" panose="05000000000000000000" pitchFamily="2" charset="2"/>
              </a:rPr>
              <a:t> </a:t>
            </a:r>
            <a:r>
              <a:rPr lang="en-US">
                <a:solidFill>
                  <a:schemeClr val="accent1"/>
                </a:solidFill>
                <a:sym typeface="Wingdings" panose="05000000000000000000" pitchFamily="2" charset="2"/>
              </a:rPr>
              <a:t>LABEL:</a:t>
            </a:r>
            <a:r>
              <a:rPr lang="en-US">
                <a:sym typeface="Wingdings" panose="05000000000000000000" pitchFamily="2" charset="2"/>
              </a:rPr>
              <a:t> </a:t>
            </a:r>
          </a:p>
        </p:txBody>
      </p:sp>
      <p:pic>
        <p:nvPicPr>
          <p:cNvPr id="2" name="Picture 1">
            <a:extLst>
              <a:ext uri="{FF2B5EF4-FFF2-40B4-BE49-F238E27FC236}">
                <a16:creationId xmlns:a16="http://schemas.microsoft.com/office/drawing/2014/main" id="{8123F16A-3892-4187-BE63-54718428E2A3}"/>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732626" y="2510905"/>
            <a:ext cx="2875971" cy="271508"/>
          </a:xfrm>
          <a:prstGeom prst="rect">
            <a:avLst/>
          </a:prstGeom>
        </p:spPr>
      </p:pic>
      <p:pic>
        <p:nvPicPr>
          <p:cNvPr id="3" name="Picture 2">
            <a:extLst>
              <a:ext uri="{FF2B5EF4-FFF2-40B4-BE49-F238E27FC236}">
                <a16:creationId xmlns:a16="http://schemas.microsoft.com/office/drawing/2014/main" id="{A066627F-589C-4077-89A2-69F2E340ED68}"/>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037012" y="2991855"/>
            <a:ext cx="3418992" cy="301676"/>
          </a:xfrm>
          <a:prstGeom prst="rect">
            <a:avLst/>
          </a:prstGeom>
        </p:spPr>
      </p:pic>
    </p:spTree>
    <p:extLst>
      <p:ext uri="{BB962C8B-B14F-4D97-AF65-F5344CB8AC3E}">
        <p14:creationId xmlns:p14="http://schemas.microsoft.com/office/powerpoint/2010/main" val="366015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1000"/>
                                        <p:tgtEl>
                                          <p:spTgt spid="10">
                                            <p:txEl>
                                              <p:pRg st="1" end="1"/>
                                            </p:txEl>
                                          </p:spTgt>
                                        </p:tgtEl>
                                      </p:cBhvr>
                                    </p:animEffect>
                                    <p:anim calcmode="lin" valueType="num">
                                      <p:cBhvr>
                                        <p:cTn id="1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16" presetClass="entr" presetSubtype="21"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arn(inVertical)">
                                      <p:cBhvr>
                                        <p:cTn id="23" dur="500"/>
                                        <p:tgtEl>
                                          <p:spTgt spid="3"/>
                                        </p:tgtEl>
                                      </p:cBhvr>
                                    </p:animEffect>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animEffect transition="in" filter="fade">
                                      <p:cBhvr>
                                        <p:cTn id="27" dur="1000"/>
                                        <p:tgtEl>
                                          <p:spTgt spid="10">
                                            <p:txEl>
                                              <p:pRg st="2" end="2"/>
                                            </p:txEl>
                                          </p:spTgt>
                                        </p:tgtEl>
                                      </p:cBhvr>
                                    </p:animEffect>
                                    <p:anim calcmode="lin" valueType="num">
                                      <p:cBhvr>
                                        <p:cTn id="2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fade">
                                      <p:cBhvr>
                                        <p:cTn id="33" dur="1000"/>
                                        <p:tgtEl>
                                          <p:spTgt spid="10">
                                            <p:txEl>
                                              <p:pRg st="3" end="3"/>
                                            </p:txEl>
                                          </p:spTgt>
                                        </p:tgtEl>
                                      </p:cBhvr>
                                    </p:animEffect>
                                    <p:anim calcmode="lin" valueType="num">
                                      <p:cBhvr>
                                        <p:cTn id="3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280A86D-E7F0-4325-8AA0-334BE8382821}"/>
              </a:ext>
            </a:extLst>
          </p:cNvPr>
          <p:cNvSpPr>
            <a:spLocks noGrp="1"/>
          </p:cNvSpPr>
          <p:nvPr>
            <p:ph type="title"/>
          </p:nvPr>
        </p:nvSpPr>
        <p:spPr/>
        <p:txBody>
          <a:bodyPr/>
          <a:lstStyle/>
          <a:p>
            <a:r>
              <a:rPr lang="en-US"/>
              <a:t>4. Stored Procedures</a:t>
            </a:r>
          </a:p>
        </p:txBody>
      </p:sp>
      <p:sp>
        <p:nvSpPr>
          <p:cNvPr id="6" name="Text Placeholder 5">
            <a:extLst>
              <a:ext uri="{FF2B5EF4-FFF2-40B4-BE49-F238E27FC236}">
                <a16:creationId xmlns:a16="http://schemas.microsoft.com/office/drawing/2014/main" id="{CFAB3C26-0941-4280-B372-ABA29263A477}"/>
              </a:ext>
            </a:extLst>
          </p:cNvPr>
          <p:cNvSpPr>
            <a:spLocks noGrp="1"/>
          </p:cNvSpPr>
          <p:nvPr>
            <p:ph type="body" idx="1"/>
          </p:nvPr>
        </p:nvSpPr>
        <p:spPr/>
        <p:txBody>
          <a:bodyPr>
            <a:normAutofit/>
          </a:bodyPr>
          <a:lstStyle/>
          <a:p>
            <a:r>
              <a:rPr lang="en-US"/>
              <a:t>The </a:t>
            </a:r>
            <a:r>
              <a:rPr lang="en-US" b="1"/>
              <a:t>general form </a:t>
            </a:r>
            <a:r>
              <a:rPr lang="en-US"/>
              <a:t>of an if-statement</a:t>
            </a:r>
          </a:p>
        </p:txBody>
      </p:sp>
      <p:sp>
        <p:nvSpPr>
          <p:cNvPr id="15" name="Text Placeholder 14">
            <a:extLst>
              <a:ext uri="{FF2B5EF4-FFF2-40B4-BE49-F238E27FC236}">
                <a16:creationId xmlns:a16="http://schemas.microsoft.com/office/drawing/2014/main" id="{F55E6029-BC0D-4513-9712-D206736297AE}"/>
              </a:ext>
            </a:extLst>
          </p:cNvPr>
          <p:cNvSpPr>
            <a:spLocks noGrp="1"/>
          </p:cNvSpPr>
          <p:nvPr>
            <p:ph type="body" sz="quarter" idx="3"/>
          </p:nvPr>
        </p:nvSpPr>
        <p:spPr/>
        <p:txBody>
          <a:bodyPr/>
          <a:lstStyle/>
          <a:p>
            <a:r>
              <a:rPr lang="en-US" sz="2000" u="sng"/>
              <a:t>Example</a:t>
            </a:r>
            <a:r>
              <a:rPr lang="en-US" sz="2000"/>
              <a:t> of using if-statement</a:t>
            </a:r>
          </a:p>
        </p:txBody>
      </p:sp>
      <p:sp>
        <p:nvSpPr>
          <p:cNvPr id="4" name="Footer Placeholder 3">
            <a:extLst>
              <a:ext uri="{FF2B5EF4-FFF2-40B4-BE49-F238E27FC236}">
                <a16:creationId xmlns:a16="http://schemas.microsoft.com/office/drawing/2014/main" id="{A150A29F-4A8A-4141-945A-7F2071DB93D3}"/>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F2F55055-225E-4283-A568-AC2FDEAEE14B}"/>
              </a:ext>
            </a:extLst>
          </p:cNvPr>
          <p:cNvSpPr>
            <a:spLocks noGrp="1"/>
          </p:cNvSpPr>
          <p:nvPr>
            <p:ph type="sldNum" sz="quarter" idx="12"/>
          </p:nvPr>
        </p:nvSpPr>
        <p:spPr/>
        <p:txBody>
          <a:bodyPr/>
          <a:lstStyle/>
          <a:p>
            <a:fld id="{AAEAE4A8-A6E5-453E-B946-FB774B73F48C}" type="slidenum">
              <a:rPr lang="en-US" smtClean="0"/>
              <a:t>29</a:t>
            </a:fld>
            <a:endParaRPr lang="en-US" dirty="0"/>
          </a:p>
        </p:txBody>
      </p:sp>
      <p:sp>
        <p:nvSpPr>
          <p:cNvPr id="17" name="Text Placeholder 16">
            <a:extLst>
              <a:ext uri="{FF2B5EF4-FFF2-40B4-BE49-F238E27FC236}">
                <a16:creationId xmlns:a16="http://schemas.microsoft.com/office/drawing/2014/main" id="{C7ED89F3-47BA-49E1-B0AB-AFACBB82B064}"/>
              </a:ext>
            </a:extLst>
          </p:cNvPr>
          <p:cNvSpPr>
            <a:spLocks noGrp="1"/>
          </p:cNvSpPr>
          <p:nvPr>
            <p:ph type="body" sz="quarter" idx="13"/>
          </p:nvPr>
        </p:nvSpPr>
        <p:spPr/>
        <p:txBody>
          <a:bodyPr/>
          <a:lstStyle/>
          <a:p>
            <a:r>
              <a:rPr lang="en-US"/>
              <a:t>4.3 Branching Statements </a:t>
            </a:r>
          </a:p>
        </p:txBody>
      </p:sp>
      <p:pic>
        <p:nvPicPr>
          <p:cNvPr id="8" name="Graphic 7" descr="Decision chart">
            <a:extLst>
              <a:ext uri="{FF2B5EF4-FFF2-40B4-BE49-F238E27FC236}">
                <a16:creationId xmlns:a16="http://schemas.microsoft.com/office/drawing/2014/main" id="{74273602-49E2-4395-9398-82C03CD54F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pic>
        <p:nvPicPr>
          <p:cNvPr id="19" name="Picture 18">
            <a:extLst>
              <a:ext uri="{FF2B5EF4-FFF2-40B4-BE49-F238E27FC236}">
                <a16:creationId xmlns:a16="http://schemas.microsoft.com/office/drawing/2014/main" id="{5F69B635-99D7-47BC-847C-46998C6F5528}"/>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598612" y="3356908"/>
            <a:ext cx="2866830" cy="2296970"/>
          </a:xfrm>
          <a:prstGeom prst="rect">
            <a:avLst/>
          </a:prstGeom>
        </p:spPr>
      </p:pic>
      <p:pic>
        <p:nvPicPr>
          <p:cNvPr id="21" name="Picture 20">
            <a:extLst>
              <a:ext uri="{FF2B5EF4-FFF2-40B4-BE49-F238E27FC236}">
                <a16:creationId xmlns:a16="http://schemas.microsoft.com/office/drawing/2014/main" id="{585E6952-FEDD-46DE-BDCB-A1544129530A}"/>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505392" y="3179670"/>
            <a:ext cx="5730737" cy="2644369"/>
          </a:xfrm>
          <a:prstGeom prst="rect">
            <a:avLst/>
          </a:prstGeom>
        </p:spPr>
      </p:pic>
    </p:spTree>
    <p:extLst>
      <p:ext uri="{BB962C8B-B14F-4D97-AF65-F5344CB8AC3E}">
        <p14:creationId xmlns:p14="http://schemas.microsoft.com/office/powerpoint/2010/main" val="376160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Effect transition="in" filter="fade">
                                      <p:cBhvr>
                                        <p:cTn id="18" dur="1000"/>
                                        <p:tgtEl>
                                          <p:spTgt spid="15">
                                            <p:txEl>
                                              <p:pRg st="0" end="0"/>
                                            </p:txEl>
                                          </p:spTgt>
                                        </p:tgtEl>
                                      </p:cBhvr>
                                    </p:animEffect>
                                    <p:anim calcmode="lin" valueType="num">
                                      <p:cBhvr>
                                        <p:cTn id="19" dur="1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4" presetClass="entr" presetSubtype="1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randombar(horizontal)">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The Three-Tier Architecture</a:t>
            </a:r>
            <a:endParaRPr lang="en-US" dirty="0"/>
          </a:p>
        </p:txBody>
      </p:sp>
      <p:sp>
        <p:nvSpPr>
          <p:cNvPr id="4" name="Footer Placeholder 3">
            <a:extLst>
              <a:ext uri="{FF2B5EF4-FFF2-40B4-BE49-F238E27FC236}">
                <a16:creationId xmlns:a16="http://schemas.microsoft.com/office/drawing/2014/main" id="{585585CC-027F-4AA1-911C-C4EB91883934}"/>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C0FF5C67-5CBB-49DF-AE88-D0E57A3934B2}"/>
              </a:ext>
            </a:extLst>
          </p:cNvPr>
          <p:cNvSpPr>
            <a:spLocks noGrp="1"/>
          </p:cNvSpPr>
          <p:nvPr>
            <p:ph type="sldNum" sz="quarter" idx="12"/>
          </p:nvPr>
        </p:nvSpPr>
        <p:spPr/>
        <p:txBody>
          <a:bodyPr/>
          <a:lstStyle/>
          <a:p>
            <a:fld id="{AAEAE4A8-A6E5-453E-B946-FB774B73F48C}" type="slidenum">
              <a:rPr lang="en-US" smtClean="0"/>
              <a:t>3</a:t>
            </a:fld>
            <a:endParaRPr lang="en-US" dirty="0"/>
          </a:p>
        </p:txBody>
      </p:sp>
      <p:pic>
        <p:nvPicPr>
          <p:cNvPr id="1026" name="Picture 2" descr="15 Software Architecture Icon Images - Enterprise Architecture Icons,  Architecture Blueprint Icons and Icon Construction Software /  Newdesignfile.com">
            <a:extLst>
              <a:ext uri="{FF2B5EF4-FFF2-40B4-BE49-F238E27FC236}">
                <a16:creationId xmlns:a16="http://schemas.microsoft.com/office/drawing/2014/main" id="{EE28CC8C-E9CF-4912-B0A6-A9A1C6EB8C11}"/>
              </a:ext>
            </a:extLst>
          </p:cNvPr>
          <p:cNvPicPr>
            <a:picLocks noChangeAspect="1" noChangeArrowheads="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4989" y="797326"/>
            <a:ext cx="896007" cy="8960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392E8CB2-3BCF-44C5-86D1-69B1EF256D22}"/>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2817812" y="2049075"/>
            <a:ext cx="7135221" cy="2876951"/>
          </a:xfrm>
          <a:noFill/>
          <a:ln/>
        </p:spPr>
      </p:pic>
      <p:sp>
        <p:nvSpPr>
          <p:cNvPr id="8" name="TextBox 7">
            <a:extLst>
              <a:ext uri="{FF2B5EF4-FFF2-40B4-BE49-F238E27FC236}">
                <a16:creationId xmlns:a16="http://schemas.microsoft.com/office/drawing/2014/main" id="{EF92B3A7-BF84-40DB-818B-778740D4698F}"/>
              </a:ext>
            </a:extLst>
          </p:cNvPr>
          <p:cNvSpPr txBox="1"/>
          <p:nvPr/>
        </p:nvSpPr>
        <p:spPr>
          <a:xfrm>
            <a:off x="2817812" y="5060060"/>
            <a:ext cx="1678409" cy="646331"/>
          </a:xfrm>
          <a:prstGeom prst="rect">
            <a:avLst/>
          </a:prstGeom>
          <a:noFill/>
          <a:ln>
            <a:noFill/>
          </a:ln>
        </p:spPr>
        <p:txBody>
          <a:bodyPr wrap="none" rtlCol="0" anchor="ctr" anchorCtr="1">
            <a:spAutoFit/>
          </a:bodyPr>
          <a:lstStyle/>
          <a:p>
            <a:pPr algn="ctr"/>
            <a:r>
              <a:rPr lang="en-US" b="1"/>
              <a:t>The Application</a:t>
            </a:r>
          </a:p>
          <a:p>
            <a:pPr algn="ctr"/>
            <a:r>
              <a:rPr lang="en-US" b="1"/>
              <a:t>Server</a:t>
            </a:r>
            <a:endParaRPr lang="en-US" b="1" dirty="0"/>
          </a:p>
        </p:txBody>
      </p:sp>
      <p:sp>
        <p:nvSpPr>
          <p:cNvPr id="11" name="TextBox 10">
            <a:extLst>
              <a:ext uri="{FF2B5EF4-FFF2-40B4-BE49-F238E27FC236}">
                <a16:creationId xmlns:a16="http://schemas.microsoft.com/office/drawing/2014/main" id="{C5901598-E4BD-4634-A4D6-535DD253F03C}"/>
              </a:ext>
            </a:extLst>
          </p:cNvPr>
          <p:cNvSpPr txBox="1"/>
          <p:nvPr/>
        </p:nvSpPr>
        <p:spPr>
          <a:xfrm>
            <a:off x="5716589" y="5060060"/>
            <a:ext cx="1030860" cy="646331"/>
          </a:xfrm>
          <a:prstGeom prst="rect">
            <a:avLst/>
          </a:prstGeom>
          <a:noFill/>
          <a:ln>
            <a:noFill/>
          </a:ln>
        </p:spPr>
        <p:txBody>
          <a:bodyPr wrap="none" rtlCol="0" anchor="ctr" anchorCtr="1">
            <a:spAutoFit/>
          </a:bodyPr>
          <a:lstStyle/>
          <a:p>
            <a:pPr algn="ctr"/>
            <a:r>
              <a:rPr lang="en-US" b="1"/>
              <a:t>The Web</a:t>
            </a:r>
          </a:p>
          <a:p>
            <a:pPr algn="ctr"/>
            <a:r>
              <a:rPr lang="en-US" b="1"/>
              <a:t>Server</a:t>
            </a:r>
            <a:endParaRPr lang="en-US" b="1" dirty="0"/>
          </a:p>
        </p:txBody>
      </p:sp>
      <p:sp>
        <p:nvSpPr>
          <p:cNvPr id="12" name="TextBox 11">
            <a:extLst>
              <a:ext uri="{FF2B5EF4-FFF2-40B4-BE49-F238E27FC236}">
                <a16:creationId xmlns:a16="http://schemas.microsoft.com/office/drawing/2014/main" id="{B6473205-FDEC-4F46-88ED-65E286CBABD9}"/>
              </a:ext>
            </a:extLst>
          </p:cNvPr>
          <p:cNvSpPr txBox="1"/>
          <p:nvPr/>
        </p:nvSpPr>
        <p:spPr>
          <a:xfrm>
            <a:off x="8065247" y="5060060"/>
            <a:ext cx="1483548" cy="646331"/>
          </a:xfrm>
          <a:prstGeom prst="rect">
            <a:avLst/>
          </a:prstGeom>
          <a:noFill/>
          <a:ln>
            <a:noFill/>
          </a:ln>
        </p:spPr>
        <p:txBody>
          <a:bodyPr wrap="none" rtlCol="0" anchor="ctr" anchorCtr="1">
            <a:spAutoFit/>
          </a:bodyPr>
          <a:lstStyle/>
          <a:p>
            <a:pPr algn="ctr"/>
            <a:r>
              <a:rPr lang="en-US" b="1"/>
              <a:t>The Database</a:t>
            </a:r>
          </a:p>
          <a:p>
            <a:pPr algn="ctr"/>
            <a:r>
              <a:rPr lang="en-US" b="1"/>
              <a:t>Server</a:t>
            </a:r>
            <a:endParaRPr lang="en-US" b="1" dirty="0"/>
          </a:p>
        </p:txBody>
      </p:sp>
    </p:spTree>
    <p:extLst>
      <p:ext uri="{BB962C8B-B14F-4D97-AF65-F5344CB8AC3E}">
        <p14:creationId xmlns:p14="http://schemas.microsoft.com/office/powerpoint/2010/main" val="277289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08E302-BC54-4D0B-94D0-EEBFE122A833}"/>
              </a:ext>
            </a:extLst>
          </p:cNvPr>
          <p:cNvSpPr>
            <a:spLocks noGrp="1"/>
          </p:cNvSpPr>
          <p:nvPr>
            <p:ph idx="1"/>
          </p:nvPr>
        </p:nvSpPr>
        <p:spPr>
          <a:xfrm>
            <a:off x="1065212" y="2522855"/>
            <a:ext cx="8686800" cy="3468254"/>
          </a:xfrm>
        </p:spPr>
        <p:txBody>
          <a:bodyPr>
            <a:normAutofit/>
          </a:bodyPr>
          <a:lstStyle/>
          <a:p>
            <a:pPr marL="45720" indent="0">
              <a:spcAft>
                <a:spcPts val="600"/>
              </a:spcAft>
              <a:buNone/>
            </a:pPr>
            <a:r>
              <a:rPr lang="en-US"/>
              <a:t>Several ways that </a:t>
            </a:r>
            <a:r>
              <a:rPr lang="en-US" i="1"/>
              <a:t>select-from-where</a:t>
            </a:r>
            <a:r>
              <a:rPr lang="en-US"/>
              <a:t> queries are used in PSM:</a:t>
            </a:r>
          </a:p>
          <a:p>
            <a:pPr lvl="1">
              <a:spcAft>
                <a:spcPts val="600"/>
              </a:spcAft>
            </a:pPr>
            <a:r>
              <a:rPr lang="en-US" sz="2000"/>
              <a:t>Subqueries can be used in </a:t>
            </a:r>
            <a:r>
              <a:rPr lang="en-US" sz="2000" b="1"/>
              <a:t>conditions</a:t>
            </a:r>
            <a:r>
              <a:rPr lang="en-US" sz="2000"/>
              <a:t>, or </a:t>
            </a:r>
            <a:r>
              <a:rPr lang="en-US" sz="2000" b="1"/>
              <a:t>in general</a:t>
            </a:r>
            <a:r>
              <a:rPr lang="en-US" sz="2000"/>
              <a:t>, any place a subquery is legal in SQL.</a:t>
            </a:r>
          </a:p>
          <a:p>
            <a:pPr lvl="1">
              <a:spcAft>
                <a:spcPts val="600"/>
              </a:spcAft>
            </a:pPr>
            <a:r>
              <a:rPr lang="en-US" sz="2000"/>
              <a:t>Queries that return a single value can be used as the right sides of assignment statements.</a:t>
            </a:r>
          </a:p>
          <a:p>
            <a:pPr lvl="1">
              <a:spcAft>
                <a:spcPts val="600"/>
              </a:spcAft>
            </a:pPr>
            <a:r>
              <a:rPr lang="en-US" sz="2000"/>
              <a:t>A single-row select statement is a legal statement in PSM.</a:t>
            </a:r>
          </a:p>
          <a:p>
            <a:pPr lvl="1">
              <a:spcAft>
                <a:spcPts val="600"/>
              </a:spcAft>
            </a:pPr>
            <a:r>
              <a:rPr lang="en-US" sz="2000"/>
              <a:t>We can declare and use a cursor for embedded SQL.</a:t>
            </a:r>
          </a:p>
        </p:txBody>
      </p:sp>
      <p:sp>
        <p:nvSpPr>
          <p:cNvPr id="4" name="Footer Placeholder 3">
            <a:extLst>
              <a:ext uri="{FF2B5EF4-FFF2-40B4-BE49-F238E27FC236}">
                <a16:creationId xmlns:a16="http://schemas.microsoft.com/office/drawing/2014/main" id="{647BE216-A45B-48A7-BC03-0090FC41318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C316FC4A-03E2-4FDE-A65A-ABA8E933F91A}"/>
              </a:ext>
            </a:extLst>
          </p:cNvPr>
          <p:cNvSpPr>
            <a:spLocks noGrp="1"/>
          </p:cNvSpPr>
          <p:nvPr>
            <p:ph type="sldNum" sz="quarter" idx="12"/>
          </p:nvPr>
        </p:nvSpPr>
        <p:spPr/>
        <p:txBody>
          <a:bodyPr/>
          <a:lstStyle/>
          <a:p>
            <a:fld id="{AAEAE4A8-A6E5-453E-B946-FB774B73F48C}" type="slidenum">
              <a:rPr lang="en-US" smtClean="0"/>
              <a:t>30</a:t>
            </a:fld>
            <a:endParaRPr lang="en-US" dirty="0"/>
          </a:p>
        </p:txBody>
      </p:sp>
      <p:sp>
        <p:nvSpPr>
          <p:cNvPr id="7" name="Title 1">
            <a:extLst>
              <a:ext uri="{FF2B5EF4-FFF2-40B4-BE49-F238E27FC236}">
                <a16:creationId xmlns:a16="http://schemas.microsoft.com/office/drawing/2014/main" id="{3E53FC13-FC38-4057-AE2B-2F7E140CA608}"/>
              </a:ext>
            </a:extLst>
          </p:cNvPr>
          <p:cNvSpPr>
            <a:spLocks noGrp="1"/>
          </p:cNvSpPr>
          <p:nvPr>
            <p:ph type="title"/>
          </p:nvPr>
        </p:nvSpPr>
        <p:spPr>
          <a:xfrm>
            <a:off x="1065211" y="533400"/>
            <a:ext cx="8686802" cy="1066800"/>
          </a:xfrm>
        </p:spPr>
        <p:txBody>
          <a:bodyPr/>
          <a:lstStyle/>
          <a:p>
            <a:r>
              <a:rPr lang="en-US"/>
              <a:t>4. Stored Procedures</a:t>
            </a:r>
          </a:p>
        </p:txBody>
      </p:sp>
      <p:sp>
        <p:nvSpPr>
          <p:cNvPr id="8" name="Text Placeholder 16">
            <a:extLst>
              <a:ext uri="{FF2B5EF4-FFF2-40B4-BE49-F238E27FC236}">
                <a16:creationId xmlns:a16="http://schemas.microsoft.com/office/drawing/2014/main" id="{157ABA3D-BFE6-4166-A949-E11532D67094}"/>
              </a:ext>
            </a:extLst>
          </p:cNvPr>
          <p:cNvSpPr>
            <a:spLocks noGrp="1"/>
          </p:cNvSpPr>
          <p:nvPr>
            <p:ph type="body" sz="quarter" idx="13"/>
          </p:nvPr>
        </p:nvSpPr>
        <p:spPr>
          <a:xfrm>
            <a:off x="1065213" y="1752600"/>
            <a:ext cx="8686800" cy="587375"/>
          </a:xfrm>
        </p:spPr>
        <p:txBody>
          <a:bodyPr/>
          <a:lstStyle/>
          <a:p>
            <a:r>
              <a:rPr lang="en-US"/>
              <a:t>4.4 Queries in PSM</a:t>
            </a:r>
          </a:p>
        </p:txBody>
      </p:sp>
      <p:pic>
        <p:nvPicPr>
          <p:cNvPr id="9" name="Graphic 8" descr="Decision chart">
            <a:extLst>
              <a:ext uri="{FF2B5EF4-FFF2-40B4-BE49-F238E27FC236}">
                <a16:creationId xmlns:a16="http://schemas.microsoft.com/office/drawing/2014/main" id="{E97DCC0A-95B1-4E0F-88E8-759DAB4481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spTree>
    <p:extLst>
      <p:ext uri="{BB962C8B-B14F-4D97-AF65-F5344CB8AC3E}">
        <p14:creationId xmlns:p14="http://schemas.microsoft.com/office/powerpoint/2010/main" val="3456854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7BE216-A45B-48A7-BC03-0090FC41318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C316FC4A-03E2-4FDE-A65A-ABA8E933F91A}"/>
              </a:ext>
            </a:extLst>
          </p:cNvPr>
          <p:cNvSpPr>
            <a:spLocks noGrp="1"/>
          </p:cNvSpPr>
          <p:nvPr>
            <p:ph type="sldNum" sz="quarter" idx="12"/>
          </p:nvPr>
        </p:nvSpPr>
        <p:spPr/>
        <p:txBody>
          <a:bodyPr/>
          <a:lstStyle/>
          <a:p>
            <a:fld id="{AAEAE4A8-A6E5-453E-B946-FB774B73F48C}" type="slidenum">
              <a:rPr lang="en-US" smtClean="0"/>
              <a:t>31</a:t>
            </a:fld>
            <a:endParaRPr lang="en-US" dirty="0"/>
          </a:p>
        </p:txBody>
      </p:sp>
      <p:sp>
        <p:nvSpPr>
          <p:cNvPr id="7" name="Title 1">
            <a:extLst>
              <a:ext uri="{FF2B5EF4-FFF2-40B4-BE49-F238E27FC236}">
                <a16:creationId xmlns:a16="http://schemas.microsoft.com/office/drawing/2014/main" id="{3E53FC13-FC38-4057-AE2B-2F7E140CA608}"/>
              </a:ext>
            </a:extLst>
          </p:cNvPr>
          <p:cNvSpPr>
            <a:spLocks noGrp="1"/>
          </p:cNvSpPr>
          <p:nvPr>
            <p:ph type="title"/>
          </p:nvPr>
        </p:nvSpPr>
        <p:spPr>
          <a:xfrm>
            <a:off x="1065211" y="533400"/>
            <a:ext cx="8686802" cy="1066800"/>
          </a:xfrm>
        </p:spPr>
        <p:txBody>
          <a:bodyPr/>
          <a:lstStyle/>
          <a:p>
            <a:r>
              <a:rPr lang="en-US"/>
              <a:t>4. Stored Procedures</a:t>
            </a:r>
          </a:p>
        </p:txBody>
      </p:sp>
      <p:sp>
        <p:nvSpPr>
          <p:cNvPr id="8" name="Text Placeholder 16">
            <a:extLst>
              <a:ext uri="{FF2B5EF4-FFF2-40B4-BE49-F238E27FC236}">
                <a16:creationId xmlns:a16="http://schemas.microsoft.com/office/drawing/2014/main" id="{157ABA3D-BFE6-4166-A949-E11532D67094}"/>
              </a:ext>
            </a:extLst>
          </p:cNvPr>
          <p:cNvSpPr>
            <a:spLocks noGrp="1"/>
          </p:cNvSpPr>
          <p:nvPr>
            <p:ph type="body" sz="quarter" idx="13"/>
          </p:nvPr>
        </p:nvSpPr>
        <p:spPr>
          <a:xfrm>
            <a:off x="1065213" y="1752600"/>
            <a:ext cx="8686800" cy="587375"/>
          </a:xfrm>
        </p:spPr>
        <p:txBody>
          <a:bodyPr/>
          <a:lstStyle/>
          <a:p>
            <a:r>
              <a:rPr lang="en-US"/>
              <a:t>4.5 Loops in PSM</a:t>
            </a:r>
          </a:p>
        </p:txBody>
      </p:sp>
      <p:pic>
        <p:nvPicPr>
          <p:cNvPr id="9" name="Graphic 8" descr="Decision chart">
            <a:extLst>
              <a:ext uri="{FF2B5EF4-FFF2-40B4-BE49-F238E27FC236}">
                <a16:creationId xmlns:a16="http://schemas.microsoft.com/office/drawing/2014/main" id="{E97DCC0A-95B1-4E0F-88E8-759DAB4481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sp>
        <p:nvSpPr>
          <p:cNvPr id="12" name="Content Placeholder 11">
            <a:extLst>
              <a:ext uri="{FF2B5EF4-FFF2-40B4-BE49-F238E27FC236}">
                <a16:creationId xmlns:a16="http://schemas.microsoft.com/office/drawing/2014/main" id="{604AFEB9-A5CE-4B97-B27D-14989C7652BC}"/>
              </a:ext>
            </a:extLst>
          </p:cNvPr>
          <p:cNvSpPr>
            <a:spLocks noGrp="1"/>
          </p:cNvSpPr>
          <p:nvPr>
            <p:ph idx="1"/>
          </p:nvPr>
        </p:nvSpPr>
        <p:spPr>
          <a:xfrm>
            <a:off x="1065213" y="2475346"/>
            <a:ext cx="3886200" cy="420254"/>
          </a:xfrm>
        </p:spPr>
        <p:txBody>
          <a:bodyPr>
            <a:normAutofit/>
          </a:bodyPr>
          <a:lstStyle/>
          <a:p>
            <a:pPr marL="45720" indent="0">
              <a:buNone/>
            </a:pPr>
            <a:r>
              <a:rPr lang="en-US" sz="2000"/>
              <a:t>The </a:t>
            </a:r>
            <a:r>
              <a:rPr lang="en-US" sz="2000" b="1"/>
              <a:t>basic loop construct </a:t>
            </a:r>
            <a:r>
              <a:rPr lang="en-US" sz="2000"/>
              <a:t>in PSM</a:t>
            </a:r>
          </a:p>
        </p:txBody>
      </p:sp>
      <p:pic>
        <p:nvPicPr>
          <p:cNvPr id="14" name="Picture 13">
            <a:extLst>
              <a:ext uri="{FF2B5EF4-FFF2-40B4-BE49-F238E27FC236}">
                <a16:creationId xmlns:a16="http://schemas.microsoft.com/office/drawing/2014/main" id="{32C49CDF-50AB-425B-867C-29F4BCB04825}"/>
              </a:ext>
            </a:extLst>
          </p:cNvPr>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674812" y="2998711"/>
            <a:ext cx="2127800" cy="860577"/>
          </a:xfrm>
          <a:prstGeom prst="rect">
            <a:avLst/>
          </a:prstGeom>
        </p:spPr>
      </p:pic>
      <p:pic>
        <p:nvPicPr>
          <p:cNvPr id="16" name="Picture 15">
            <a:extLst>
              <a:ext uri="{FF2B5EF4-FFF2-40B4-BE49-F238E27FC236}">
                <a16:creationId xmlns:a16="http://schemas.microsoft.com/office/drawing/2014/main" id="{FDBD3715-EC92-4052-841C-54EDC8937974}"/>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644106" y="5046224"/>
            <a:ext cx="2153073" cy="290710"/>
          </a:xfrm>
          <a:prstGeom prst="rect">
            <a:avLst/>
          </a:prstGeom>
        </p:spPr>
      </p:pic>
      <p:pic>
        <p:nvPicPr>
          <p:cNvPr id="18" name="Picture 17">
            <a:extLst>
              <a:ext uri="{FF2B5EF4-FFF2-40B4-BE49-F238E27FC236}">
                <a16:creationId xmlns:a16="http://schemas.microsoft.com/office/drawing/2014/main" id="{2DCA4CA5-DEAE-4179-9DAD-EF2777E5F205}"/>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931322" y="3188306"/>
            <a:ext cx="2307379" cy="840745"/>
          </a:xfrm>
          <a:prstGeom prst="rect">
            <a:avLst/>
          </a:prstGeom>
        </p:spPr>
      </p:pic>
      <p:pic>
        <p:nvPicPr>
          <p:cNvPr id="20" name="Picture 19">
            <a:extLst>
              <a:ext uri="{FF2B5EF4-FFF2-40B4-BE49-F238E27FC236}">
                <a16:creationId xmlns:a16="http://schemas.microsoft.com/office/drawing/2014/main" id="{AD7BBC73-747F-48FC-9C67-8DD3BACD9ED8}"/>
              </a:ext>
            </a:extLst>
          </p:cNvPr>
          <p:cNvPicPr>
            <a:picLocks noChangeAspect="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902309" y="3123766"/>
            <a:ext cx="1699407" cy="967824"/>
          </a:xfrm>
          <a:prstGeom prst="rect">
            <a:avLst/>
          </a:prstGeom>
        </p:spPr>
      </p:pic>
      <p:sp>
        <p:nvSpPr>
          <p:cNvPr id="22" name="TextBox 21">
            <a:extLst>
              <a:ext uri="{FF2B5EF4-FFF2-40B4-BE49-F238E27FC236}">
                <a16:creationId xmlns:a16="http://schemas.microsoft.com/office/drawing/2014/main" id="{3AC1D888-2F14-427A-A692-43C49E5C3248}"/>
              </a:ext>
            </a:extLst>
          </p:cNvPr>
          <p:cNvSpPr txBox="1"/>
          <p:nvPr/>
        </p:nvSpPr>
        <p:spPr>
          <a:xfrm>
            <a:off x="1520639" y="4435554"/>
            <a:ext cx="2400009" cy="400110"/>
          </a:xfrm>
          <a:prstGeom prst="rect">
            <a:avLst/>
          </a:prstGeom>
          <a:noFill/>
          <a:ln>
            <a:noFill/>
          </a:ln>
        </p:spPr>
        <p:txBody>
          <a:bodyPr wrap="square">
            <a:spAutoFit/>
          </a:bodyPr>
          <a:lstStyle/>
          <a:p>
            <a:r>
              <a:rPr lang="en-US" sz="2000" b="1"/>
              <a:t>Break out</a:t>
            </a:r>
            <a:r>
              <a:rPr lang="en-US" sz="2000"/>
              <a:t> of the loop</a:t>
            </a:r>
          </a:p>
        </p:txBody>
      </p:sp>
      <p:sp>
        <p:nvSpPr>
          <p:cNvPr id="24" name="TextBox 23">
            <a:extLst>
              <a:ext uri="{FF2B5EF4-FFF2-40B4-BE49-F238E27FC236}">
                <a16:creationId xmlns:a16="http://schemas.microsoft.com/office/drawing/2014/main" id="{970A5EDD-F311-4F28-93C6-A6380458CCD3}"/>
              </a:ext>
            </a:extLst>
          </p:cNvPr>
          <p:cNvSpPr txBox="1"/>
          <p:nvPr/>
        </p:nvSpPr>
        <p:spPr>
          <a:xfrm>
            <a:off x="5277887" y="4631701"/>
            <a:ext cx="3886200" cy="1785104"/>
          </a:xfrm>
          <a:prstGeom prst="rect">
            <a:avLst/>
          </a:prstGeom>
          <a:solidFill>
            <a:schemeClr val="accent2">
              <a:lumMod val="20000"/>
              <a:lumOff val="80000"/>
            </a:schemeClr>
          </a:solidFill>
          <a:ln>
            <a:solidFill>
              <a:schemeClr val="bg2"/>
            </a:solidFill>
          </a:ln>
        </p:spPr>
        <p:txBody>
          <a:bodyPr wrap="square">
            <a:spAutoFit/>
          </a:bodyPr>
          <a:lstStyle/>
          <a:p>
            <a:r>
              <a:rPr lang="en-US" sz="2000" u="sng"/>
              <a:t>Example</a:t>
            </a:r>
          </a:p>
          <a:p>
            <a:pPr>
              <a:buFontTx/>
              <a:buNone/>
            </a:pPr>
            <a:r>
              <a:rPr lang="en-US" sz="1800"/>
              <a:t>	</a:t>
            </a:r>
            <a:r>
              <a:rPr lang="en-US" sz="1800">
                <a:latin typeface="Fira Code" panose="020B0809050000020004" pitchFamily="49" charset="0"/>
                <a:ea typeface="Fira Code" panose="020B0809050000020004" pitchFamily="49" charset="0"/>
              </a:rPr>
              <a:t>loop1: </a:t>
            </a:r>
            <a:r>
              <a:rPr lang="en-US" sz="1800" b="1">
                <a:latin typeface="Fira Code" panose="020B0809050000020004" pitchFamily="49" charset="0"/>
                <a:ea typeface="Fira Code" panose="020B0809050000020004" pitchFamily="49" charset="0"/>
              </a:rPr>
              <a:t>LOOP</a:t>
            </a:r>
          </a:p>
          <a:p>
            <a:pPr>
              <a:buFontTx/>
              <a:buNone/>
            </a:pPr>
            <a:r>
              <a:rPr lang="en-US" sz="1800">
                <a:latin typeface="Fira Code" panose="020B0809050000020004" pitchFamily="49" charset="0"/>
                <a:ea typeface="Fira Code" panose="020B0809050000020004" pitchFamily="49" charset="0"/>
              </a:rPr>
              <a:t>		. . .</a:t>
            </a:r>
          </a:p>
          <a:p>
            <a:pPr>
              <a:buFontTx/>
              <a:buNone/>
            </a:pPr>
            <a:r>
              <a:rPr lang="en-US" sz="1800">
                <a:latin typeface="Fira Code" panose="020B0809050000020004" pitchFamily="49" charset="0"/>
                <a:ea typeface="Fira Code" panose="020B0809050000020004" pitchFamily="49" charset="0"/>
              </a:rPr>
              <a:t>		</a:t>
            </a:r>
            <a:r>
              <a:rPr lang="en-US" sz="1800" b="1">
                <a:latin typeface="Fira Code" panose="020B0809050000020004" pitchFamily="49" charset="0"/>
                <a:ea typeface="Fira Code" panose="020B0809050000020004" pitchFamily="49" charset="0"/>
              </a:rPr>
              <a:t>LEAVE</a:t>
            </a:r>
            <a:r>
              <a:rPr lang="en-US" sz="1800">
                <a:latin typeface="Fira Code" panose="020B0809050000020004" pitchFamily="49" charset="0"/>
                <a:ea typeface="Fira Code" panose="020B0809050000020004" pitchFamily="49" charset="0"/>
              </a:rPr>
              <a:t> loop1;</a:t>
            </a:r>
          </a:p>
          <a:p>
            <a:pPr>
              <a:buFontTx/>
              <a:buNone/>
            </a:pPr>
            <a:r>
              <a:rPr lang="en-US" sz="1800">
                <a:latin typeface="Fira Code" panose="020B0809050000020004" pitchFamily="49" charset="0"/>
                <a:ea typeface="Fira Code" panose="020B0809050000020004" pitchFamily="49" charset="0"/>
              </a:rPr>
              <a:t>		. . .</a:t>
            </a:r>
          </a:p>
          <a:p>
            <a:pPr>
              <a:buFontTx/>
              <a:buNone/>
            </a:pPr>
            <a:r>
              <a:rPr lang="en-US" sz="1800">
                <a:latin typeface="Fira Code" panose="020B0809050000020004" pitchFamily="49" charset="0"/>
                <a:ea typeface="Fira Code" panose="020B0809050000020004" pitchFamily="49" charset="0"/>
              </a:rPr>
              <a:t>	</a:t>
            </a:r>
            <a:r>
              <a:rPr lang="en-US" sz="1800" b="1">
                <a:latin typeface="Fira Code" panose="020B0809050000020004" pitchFamily="49" charset="0"/>
                <a:ea typeface="Fira Code" panose="020B0809050000020004" pitchFamily="49" charset="0"/>
              </a:rPr>
              <a:t>END LOOP</a:t>
            </a:r>
            <a:r>
              <a:rPr lang="en-US" sz="1800">
                <a:latin typeface="Fira Code" panose="020B0809050000020004" pitchFamily="49" charset="0"/>
                <a:ea typeface="Fira Code" panose="020B0809050000020004" pitchFamily="49" charset="0"/>
              </a:rPr>
              <a:t>;</a:t>
            </a:r>
          </a:p>
        </p:txBody>
      </p:sp>
      <p:cxnSp>
        <p:nvCxnSpPr>
          <p:cNvPr id="26" name="Straight Arrow Connector 25">
            <a:extLst>
              <a:ext uri="{FF2B5EF4-FFF2-40B4-BE49-F238E27FC236}">
                <a16:creationId xmlns:a16="http://schemas.microsoft.com/office/drawing/2014/main" id="{95CFA708-F19F-486B-8093-7EE1D021096A}"/>
              </a:ext>
            </a:extLst>
          </p:cNvPr>
          <p:cNvCxnSpPr>
            <a:stCxn id="16" idx="3"/>
          </p:cNvCxnSpPr>
          <p:nvPr/>
        </p:nvCxnSpPr>
        <p:spPr>
          <a:xfrm>
            <a:off x="3797179" y="5191579"/>
            <a:ext cx="3287833" cy="4472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8" name="TextBox 27">
            <a:extLst>
              <a:ext uri="{FF2B5EF4-FFF2-40B4-BE49-F238E27FC236}">
                <a16:creationId xmlns:a16="http://schemas.microsoft.com/office/drawing/2014/main" id="{B186A80E-ACED-4CDC-9D36-19ED74D59905}"/>
              </a:ext>
            </a:extLst>
          </p:cNvPr>
          <p:cNvSpPr txBox="1"/>
          <p:nvPr/>
        </p:nvSpPr>
        <p:spPr>
          <a:xfrm>
            <a:off x="7240905" y="2485418"/>
            <a:ext cx="2590800" cy="400110"/>
          </a:xfrm>
          <a:prstGeom prst="rect">
            <a:avLst/>
          </a:prstGeom>
          <a:solidFill>
            <a:schemeClr val="accent2">
              <a:lumMod val="75000"/>
            </a:schemeClr>
          </a:solidFill>
          <a:ln>
            <a:noFill/>
          </a:ln>
        </p:spPr>
        <p:txBody>
          <a:bodyPr wrap="square">
            <a:spAutoFit/>
          </a:bodyPr>
          <a:lstStyle/>
          <a:p>
            <a:r>
              <a:rPr lang="en-US" sz="2000"/>
              <a:t>Other Loop Constructs</a:t>
            </a:r>
          </a:p>
        </p:txBody>
      </p:sp>
    </p:spTree>
    <p:extLst>
      <p:ext uri="{BB962C8B-B14F-4D97-AF65-F5344CB8AC3E}">
        <p14:creationId xmlns:p14="http://schemas.microsoft.com/office/powerpoint/2010/main" val="339308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anim calcmode="lin" valueType="num">
                                      <p:cBhvr>
                                        <p:cTn id="20" dur="1000" fill="hold"/>
                                        <p:tgtEl>
                                          <p:spTgt spid="22"/>
                                        </p:tgtEl>
                                        <p:attrNameLst>
                                          <p:attrName>ppt_x</p:attrName>
                                        </p:attrNameLst>
                                      </p:cBhvr>
                                      <p:tavLst>
                                        <p:tav tm="0">
                                          <p:val>
                                            <p:strVal val="#ppt_x"/>
                                          </p:val>
                                        </p:tav>
                                        <p:tav tm="100000">
                                          <p:val>
                                            <p:strVal val="#ppt_x"/>
                                          </p:val>
                                        </p:tav>
                                      </p:tavLst>
                                    </p:anim>
                                    <p:anim calcmode="lin" valueType="num">
                                      <p:cBhvr>
                                        <p:cTn id="21" dur="1000" fill="hold"/>
                                        <p:tgtEl>
                                          <p:spTgt spid="2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right)">
                                      <p:cBhvr>
                                        <p:cTn id="31" dur="500"/>
                                        <p:tgtEl>
                                          <p:spTgt spid="24"/>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1000"/>
                                        <p:tgtEl>
                                          <p:spTgt spid="28"/>
                                        </p:tgtEl>
                                      </p:cBhvr>
                                    </p:animEffect>
                                    <p:anim calcmode="lin" valueType="num">
                                      <p:cBhvr>
                                        <p:cTn id="41" dur="1000" fill="hold"/>
                                        <p:tgtEl>
                                          <p:spTgt spid="28"/>
                                        </p:tgtEl>
                                        <p:attrNameLst>
                                          <p:attrName>ppt_x</p:attrName>
                                        </p:attrNameLst>
                                      </p:cBhvr>
                                      <p:tavLst>
                                        <p:tav tm="0">
                                          <p:val>
                                            <p:strVal val="#ppt_x"/>
                                          </p:val>
                                        </p:tav>
                                        <p:tav tm="100000">
                                          <p:val>
                                            <p:strVal val="#ppt_x"/>
                                          </p:val>
                                        </p:tav>
                                      </p:tavLst>
                                    </p:anim>
                                    <p:anim calcmode="lin" valueType="num">
                                      <p:cBhvr>
                                        <p:cTn id="42" dur="1000" fill="hold"/>
                                        <p:tgtEl>
                                          <p:spTgt spid="28"/>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42" presetClass="entr" presetSubtype="0"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childTnLst>
                          </p:cTn>
                        </p:par>
                        <p:par>
                          <p:cTn id="49" fill="hold">
                            <p:stCondLst>
                              <p:cond delay="2000"/>
                            </p:stCondLst>
                            <p:childTnLst>
                              <p:par>
                                <p:cTn id="50" presetID="42"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2" grpId="0"/>
      <p:bldP spid="24" grpId="0" animBg="1"/>
      <p:bldP spid="2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47BE216-A45B-48A7-BC03-0090FC41318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C316FC4A-03E2-4FDE-A65A-ABA8E933F91A}"/>
              </a:ext>
            </a:extLst>
          </p:cNvPr>
          <p:cNvSpPr>
            <a:spLocks noGrp="1"/>
          </p:cNvSpPr>
          <p:nvPr>
            <p:ph type="sldNum" sz="quarter" idx="12"/>
          </p:nvPr>
        </p:nvSpPr>
        <p:spPr/>
        <p:txBody>
          <a:bodyPr/>
          <a:lstStyle/>
          <a:p>
            <a:fld id="{AAEAE4A8-A6E5-453E-B946-FB774B73F48C}" type="slidenum">
              <a:rPr lang="en-US" smtClean="0"/>
              <a:t>32</a:t>
            </a:fld>
            <a:endParaRPr lang="en-US" dirty="0"/>
          </a:p>
        </p:txBody>
      </p:sp>
      <p:sp>
        <p:nvSpPr>
          <p:cNvPr id="7" name="Title 1">
            <a:extLst>
              <a:ext uri="{FF2B5EF4-FFF2-40B4-BE49-F238E27FC236}">
                <a16:creationId xmlns:a16="http://schemas.microsoft.com/office/drawing/2014/main" id="{3E53FC13-FC38-4057-AE2B-2F7E140CA608}"/>
              </a:ext>
            </a:extLst>
          </p:cNvPr>
          <p:cNvSpPr>
            <a:spLocks noGrp="1"/>
          </p:cNvSpPr>
          <p:nvPr>
            <p:ph type="title"/>
          </p:nvPr>
        </p:nvSpPr>
        <p:spPr>
          <a:xfrm>
            <a:off x="1065211" y="533400"/>
            <a:ext cx="8686802" cy="1066800"/>
          </a:xfrm>
        </p:spPr>
        <p:txBody>
          <a:bodyPr/>
          <a:lstStyle/>
          <a:p>
            <a:r>
              <a:rPr lang="en-US"/>
              <a:t>4. Stored Procedures</a:t>
            </a:r>
          </a:p>
        </p:txBody>
      </p:sp>
      <p:sp>
        <p:nvSpPr>
          <p:cNvPr id="8" name="Text Placeholder 16">
            <a:extLst>
              <a:ext uri="{FF2B5EF4-FFF2-40B4-BE49-F238E27FC236}">
                <a16:creationId xmlns:a16="http://schemas.microsoft.com/office/drawing/2014/main" id="{157ABA3D-BFE6-4166-A949-E11532D67094}"/>
              </a:ext>
            </a:extLst>
          </p:cNvPr>
          <p:cNvSpPr>
            <a:spLocks noGrp="1"/>
          </p:cNvSpPr>
          <p:nvPr>
            <p:ph type="body" sz="quarter" idx="13"/>
          </p:nvPr>
        </p:nvSpPr>
        <p:spPr>
          <a:xfrm>
            <a:off x="1065213" y="1752600"/>
            <a:ext cx="8686800" cy="587375"/>
          </a:xfrm>
        </p:spPr>
        <p:txBody>
          <a:bodyPr/>
          <a:lstStyle/>
          <a:p>
            <a:r>
              <a:rPr lang="en-US"/>
              <a:t>4.6 For-Loops</a:t>
            </a:r>
          </a:p>
        </p:txBody>
      </p:sp>
      <p:pic>
        <p:nvPicPr>
          <p:cNvPr id="9" name="Graphic 8" descr="Decision chart">
            <a:extLst>
              <a:ext uri="{FF2B5EF4-FFF2-40B4-BE49-F238E27FC236}">
                <a16:creationId xmlns:a16="http://schemas.microsoft.com/office/drawing/2014/main" id="{E97DCC0A-95B1-4E0F-88E8-759DAB4481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pic>
        <p:nvPicPr>
          <p:cNvPr id="19" name="Content Placeholder 3">
            <a:extLst>
              <a:ext uri="{FF2B5EF4-FFF2-40B4-BE49-F238E27FC236}">
                <a16:creationId xmlns:a16="http://schemas.microsoft.com/office/drawing/2014/main" id="{153EE9F2-80AC-4998-8770-EB519B5D0784}"/>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b="37052"/>
          <a:stretch/>
        </p:blipFill>
        <p:spPr>
          <a:xfrm>
            <a:off x="5558351" y="810495"/>
            <a:ext cx="5029200" cy="1235792"/>
          </a:xfrm>
          <a:prstGeom prst="rect">
            <a:avLst/>
          </a:prstGeom>
        </p:spPr>
      </p:pic>
      <p:pic>
        <p:nvPicPr>
          <p:cNvPr id="11" name="Picture 10">
            <a:extLst>
              <a:ext uri="{FF2B5EF4-FFF2-40B4-BE49-F238E27FC236}">
                <a16:creationId xmlns:a16="http://schemas.microsoft.com/office/drawing/2014/main" id="{973D71B7-4B03-4098-A03E-B91DED8F702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379412" y="2202556"/>
            <a:ext cx="3957968" cy="3952712"/>
          </a:xfrm>
          <a:prstGeom prst="rect">
            <a:avLst/>
          </a:prstGeom>
        </p:spPr>
      </p:pic>
      <p:pic>
        <p:nvPicPr>
          <p:cNvPr id="13" name="Picture 12">
            <a:extLst>
              <a:ext uri="{FF2B5EF4-FFF2-40B4-BE49-F238E27FC236}">
                <a16:creationId xmlns:a16="http://schemas.microsoft.com/office/drawing/2014/main" id="{7F82E017-6990-4D4D-91AC-5DF41C47B4D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558351" y="2202556"/>
            <a:ext cx="5019209" cy="3952711"/>
          </a:xfrm>
          <a:prstGeom prst="rect">
            <a:avLst/>
          </a:prstGeom>
        </p:spPr>
      </p:pic>
      <p:sp>
        <p:nvSpPr>
          <p:cNvPr id="15" name="Rectangle 14">
            <a:extLst>
              <a:ext uri="{FF2B5EF4-FFF2-40B4-BE49-F238E27FC236}">
                <a16:creationId xmlns:a16="http://schemas.microsoft.com/office/drawing/2014/main" id="{C713105A-4D65-49A7-AF55-58CCF3E5EFF5}"/>
              </a:ext>
            </a:extLst>
          </p:cNvPr>
          <p:cNvSpPr/>
          <p:nvPr/>
        </p:nvSpPr>
        <p:spPr>
          <a:xfrm>
            <a:off x="912812" y="4525012"/>
            <a:ext cx="3424568" cy="1022348"/>
          </a:xfrm>
          <a:prstGeom prst="rect">
            <a:avLst/>
          </a:prstGeom>
          <a:no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E0EE904-3492-42ED-ABB3-252422362CC7}"/>
              </a:ext>
            </a:extLst>
          </p:cNvPr>
          <p:cNvSpPr/>
          <p:nvPr/>
        </p:nvSpPr>
        <p:spPr>
          <a:xfrm>
            <a:off x="6323012" y="4267200"/>
            <a:ext cx="4254548" cy="1295400"/>
          </a:xfrm>
          <a:prstGeom prst="rect">
            <a:avLst/>
          </a:prstGeom>
          <a:no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18D19546-70BE-49CA-ABA5-91C418A4861F}"/>
              </a:ext>
            </a:extLst>
          </p:cNvPr>
          <p:cNvCxnSpPr>
            <a:stCxn id="15" idx="3"/>
            <a:endCxn id="17" idx="1"/>
          </p:cNvCxnSpPr>
          <p:nvPr/>
        </p:nvCxnSpPr>
        <p:spPr>
          <a:xfrm flipV="1">
            <a:off x="4337380" y="4914900"/>
            <a:ext cx="1985632" cy="1212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856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par>
                          <p:cTn id="13" fill="hold">
                            <p:stCondLst>
                              <p:cond delay="500"/>
                            </p:stCondLst>
                            <p:childTnLst>
                              <p:par>
                                <p:cTn id="14" presetID="8" presetClass="entr" presetSubtype="16" fill="hold"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amond(in)">
                                      <p:cBhvr>
                                        <p:cTn id="16" dur="10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inVertical)">
                                      <p:cBhvr>
                                        <p:cTn id="21" dur="500"/>
                                        <p:tgtEl>
                                          <p:spTgt spid="15"/>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childTnLst>
                          </p:cTn>
                        </p:par>
                        <p:par>
                          <p:cTn id="26" fill="hold">
                            <p:stCondLst>
                              <p:cond delay="1000"/>
                            </p:stCondLst>
                            <p:childTnLst>
                              <p:par>
                                <p:cTn id="27" presetID="22" presetClass="entr" presetSubtype="4"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53FC13-FC38-4057-AE2B-2F7E140CA608}"/>
              </a:ext>
            </a:extLst>
          </p:cNvPr>
          <p:cNvSpPr>
            <a:spLocks noGrp="1"/>
          </p:cNvSpPr>
          <p:nvPr>
            <p:ph type="title"/>
          </p:nvPr>
        </p:nvSpPr>
        <p:spPr/>
        <p:txBody>
          <a:bodyPr/>
          <a:lstStyle/>
          <a:p>
            <a:r>
              <a:rPr lang="en-US"/>
              <a:t>4. Stored Procedures</a:t>
            </a:r>
          </a:p>
        </p:txBody>
      </p:sp>
      <p:sp>
        <p:nvSpPr>
          <p:cNvPr id="2" name="Content Placeholder 1">
            <a:extLst>
              <a:ext uri="{FF2B5EF4-FFF2-40B4-BE49-F238E27FC236}">
                <a16:creationId xmlns:a16="http://schemas.microsoft.com/office/drawing/2014/main" id="{F50A4194-8D11-4309-BAFB-1B3BF7C41161}"/>
              </a:ext>
            </a:extLst>
          </p:cNvPr>
          <p:cNvSpPr>
            <a:spLocks noGrp="1"/>
          </p:cNvSpPr>
          <p:nvPr>
            <p:ph idx="1"/>
          </p:nvPr>
        </p:nvSpPr>
        <p:spPr>
          <a:xfrm>
            <a:off x="1065212" y="2492375"/>
            <a:ext cx="3657600" cy="441998"/>
          </a:xfrm>
        </p:spPr>
        <p:txBody>
          <a:bodyPr/>
          <a:lstStyle/>
          <a:p>
            <a:pPr marL="45720" indent="0">
              <a:buNone/>
            </a:pPr>
            <a:r>
              <a:rPr lang="en-US"/>
              <a:t>Form of a handler declaration</a:t>
            </a:r>
          </a:p>
        </p:txBody>
      </p:sp>
      <p:sp>
        <p:nvSpPr>
          <p:cNvPr id="4" name="Footer Placeholder 3">
            <a:extLst>
              <a:ext uri="{FF2B5EF4-FFF2-40B4-BE49-F238E27FC236}">
                <a16:creationId xmlns:a16="http://schemas.microsoft.com/office/drawing/2014/main" id="{647BE216-A45B-48A7-BC03-0090FC41318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C316FC4A-03E2-4FDE-A65A-ABA8E933F91A}"/>
              </a:ext>
            </a:extLst>
          </p:cNvPr>
          <p:cNvSpPr>
            <a:spLocks noGrp="1"/>
          </p:cNvSpPr>
          <p:nvPr>
            <p:ph type="sldNum" sz="quarter" idx="12"/>
          </p:nvPr>
        </p:nvSpPr>
        <p:spPr/>
        <p:txBody>
          <a:bodyPr/>
          <a:lstStyle/>
          <a:p>
            <a:fld id="{AAEAE4A8-A6E5-453E-B946-FB774B73F48C}" type="slidenum">
              <a:rPr lang="en-US" smtClean="0"/>
              <a:t>33</a:t>
            </a:fld>
            <a:endParaRPr lang="en-US" dirty="0"/>
          </a:p>
        </p:txBody>
      </p:sp>
      <p:sp>
        <p:nvSpPr>
          <p:cNvPr id="8" name="Text Placeholder 16">
            <a:extLst>
              <a:ext uri="{FF2B5EF4-FFF2-40B4-BE49-F238E27FC236}">
                <a16:creationId xmlns:a16="http://schemas.microsoft.com/office/drawing/2014/main" id="{157ABA3D-BFE6-4166-A949-E11532D67094}"/>
              </a:ext>
            </a:extLst>
          </p:cNvPr>
          <p:cNvSpPr>
            <a:spLocks noGrp="1"/>
          </p:cNvSpPr>
          <p:nvPr>
            <p:ph type="body" sz="quarter" idx="13"/>
          </p:nvPr>
        </p:nvSpPr>
        <p:spPr/>
        <p:txBody>
          <a:bodyPr/>
          <a:lstStyle/>
          <a:p>
            <a:r>
              <a:rPr lang="en-US"/>
              <a:t>4.7 Exception in PSM</a:t>
            </a:r>
          </a:p>
        </p:txBody>
      </p:sp>
      <p:pic>
        <p:nvPicPr>
          <p:cNvPr id="9" name="Graphic 8" descr="Decision chart">
            <a:extLst>
              <a:ext uri="{FF2B5EF4-FFF2-40B4-BE49-F238E27FC236}">
                <a16:creationId xmlns:a16="http://schemas.microsoft.com/office/drawing/2014/main" id="{E97DCC0A-95B1-4E0F-88E8-759DAB4481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pic>
        <p:nvPicPr>
          <p:cNvPr id="3" name="Picture 2">
            <a:extLst>
              <a:ext uri="{FF2B5EF4-FFF2-40B4-BE49-F238E27FC236}">
                <a16:creationId xmlns:a16="http://schemas.microsoft.com/office/drawing/2014/main" id="{759D1C46-F937-4610-BB1F-F098F0C7D8DC}"/>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18012" y="2371860"/>
            <a:ext cx="6233742" cy="567593"/>
          </a:xfrm>
          <a:prstGeom prst="rect">
            <a:avLst/>
          </a:prstGeom>
        </p:spPr>
      </p:pic>
      <p:pic>
        <p:nvPicPr>
          <p:cNvPr id="6" name="Picture 5">
            <a:extLst>
              <a:ext uri="{FF2B5EF4-FFF2-40B4-BE49-F238E27FC236}">
                <a16:creationId xmlns:a16="http://schemas.microsoft.com/office/drawing/2014/main" id="{51322B2E-0948-4904-A5E0-A46629C91AE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20086" y="3278995"/>
            <a:ext cx="5917227" cy="2460644"/>
          </a:xfrm>
          <a:prstGeom prst="rect">
            <a:avLst/>
          </a:prstGeom>
        </p:spPr>
      </p:pic>
      <p:grpSp>
        <p:nvGrpSpPr>
          <p:cNvPr id="22" name="Group 21">
            <a:extLst>
              <a:ext uri="{FF2B5EF4-FFF2-40B4-BE49-F238E27FC236}">
                <a16:creationId xmlns:a16="http://schemas.microsoft.com/office/drawing/2014/main" id="{23894DF1-6539-413C-B2A3-F596F4F0197E}"/>
              </a:ext>
            </a:extLst>
          </p:cNvPr>
          <p:cNvGrpSpPr/>
          <p:nvPr/>
        </p:nvGrpSpPr>
        <p:grpSpPr>
          <a:xfrm>
            <a:off x="6880724" y="3863965"/>
            <a:ext cx="3771030" cy="1158414"/>
            <a:chOff x="6718300" y="3657600"/>
            <a:chExt cx="3771030" cy="1158414"/>
          </a:xfrm>
        </p:grpSpPr>
        <p:sp>
          <p:nvSpPr>
            <p:cNvPr id="12" name="Rectangle: Rounded Corners 11">
              <a:extLst>
                <a:ext uri="{FF2B5EF4-FFF2-40B4-BE49-F238E27FC236}">
                  <a16:creationId xmlns:a16="http://schemas.microsoft.com/office/drawing/2014/main" id="{02623A47-A414-40A1-9BD9-FEF4CB09730A}"/>
                </a:ext>
              </a:extLst>
            </p:cNvPr>
            <p:cNvSpPr/>
            <p:nvPr/>
          </p:nvSpPr>
          <p:spPr>
            <a:xfrm>
              <a:off x="6856412" y="3979766"/>
              <a:ext cx="1981200" cy="56759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a:t>Where to go next</a:t>
              </a:r>
              <a:endParaRPr lang="en-US" b="1" dirty="0"/>
            </a:p>
          </p:txBody>
        </p:sp>
        <p:sp>
          <p:nvSpPr>
            <p:cNvPr id="18" name="TextBox 17">
              <a:extLst>
                <a:ext uri="{FF2B5EF4-FFF2-40B4-BE49-F238E27FC236}">
                  <a16:creationId xmlns:a16="http://schemas.microsoft.com/office/drawing/2014/main" id="{94F388E5-9924-4328-869F-2E9F8FA6FB00}"/>
                </a:ext>
              </a:extLst>
            </p:cNvPr>
            <p:cNvSpPr txBox="1"/>
            <p:nvPr/>
          </p:nvSpPr>
          <p:spPr>
            <a:xfrm>
              <a:off x="9014696" y="3700953"/>
              <a:ext cx="1474634" cy="1077218"/>
            </a:xfrm>
            <a:prstGeom prst="rect">
              <a:avLst/>
            </a:prstGeom>
            <a:noFill/>
            <a:ln>
              <a:noFill/>
            </a:ln>
          </p:spPr>
          <p:txBody>
            <a:bodyPr wrap="none" rtlCol="0" anchor="ctr" anchorCtr="1">
              <a:spAutoFit/>
            </a:bodyPr>
            <a:lstStyle/>
            <a:p>
              <a:pPr marL="285750" indent="-285750">
                <a:spcAft>
                  <a:spcPts val="600"/>
                </a:spcAft>
                <a:buFontTx/>
                <a:buChar char="-"/>
              </a:pPr>
              <a:r>
                <a:rPr lang="en-US"/>
                <a:t>CONTINUE</a:t>
              </a:r>
            </a:p>
            <a:p>
              <a:pPr marL="285750" indent="-285750">
                <a:spcAft>
                  <a:spcPts val="600"/>
                </a:spcAft>
                <a:buFontTx/>
                <a:buChar char="-"/>
              </a:pPr>
              <a:r>
                <a:rPr lang="en-US"/>
                <a:t>EXIT</a:t>
              </a:r>
            </a:p>
            <a:p>
              <a:pPr marL="285750" indent="-285750">
                <a:spcAft>
                  <a:spcPts val="600"/>
                </a:spcAft>
                <a:buFontTx/>
                <a:buChar char="-"/>
              </a:pPr>
              <a:r>
                <a:rPr lang="en-US"/>
                <a:t>UNDO</a:t>
              </a:r>
              <a:endParaRPr lang="en-US" dirty="0"/>
            </a:p>
          </p:txBody>
        </p:sp>
        <p:sp>
          <p:nvSpPr>
            <p:cNvPr id="21" name="Rectangle 20">
              <a:extLst>
                <a:ext uri="{FF2B5EF4-FFF2-40B4-BE49-F238E27FC236}">
                  <a16:creationId xmlns:a16="http://schemas.microsoft.com/office/drawing/2014/main" id="{250FDBE3-841B-4CB1-A050-6EF41F2C562A}"/>
                </a:ext>
              </a:extLst>
            </p:cNvPr>
            <p:cNvSpPr/>
            <p:nvPr/>
          </p:nvSpPr>
          <p:spPr>
            <a:xfrm>
              <a:off x="6718300" y="3657600"/>
              <a:ext cx="3771030" cy="1158414"/>
            </a:xfrm>
            <a:prstGeom prst="rect">
              <a:avLst/>
            </a:prstGeom>
            <a:no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sp>
        <p:nvSpPr>
          <p:cNvPr id="23" name="Rectangle 22">
            <a:extLst>
              <a:ext uri="{FF2B5EF4-FFF2-40B4-BE49-F238E27FC236}">
                <a16:creationId xmlns:a16="http://schemas.microsoft.com/office/drawing/2014/main" id="{172BC1DE-B88F-472F-967C-BCA5A55AA056}"/>
              </a:ext>
            </a:extLst>
          </p:cNvPr>
          <p:cNvSpPr/>
          <p:nvPr/>
        </p:nvSpPr>
        <p:spPr>
          <a:xfrm>
            <a:off x="5408612" y="2371860"/>
            <a:ext cx="2057402" cy="290281"/>
          </a:xfrm>
          <a:prstGeom prst="rect">
            <a:avLst/>
          </a:prstGeom>
          <a:noFill/>
          <a:ln w="28575">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D422BADC-D55F-4640-A6B7-E1A145916EE3}"/>
              </a:ext>
            </a:extLst>
          </p:cNvPr>
          <p:cNvCxnSpPr>
            <a:endCxn id="21" idx="0"/>
          </p:cNvCxnSpPr>
          <p:nvPr/>
        </p:nvCxnSpPr>
        <p:spPr>
          <a:xfrm>
            <a:off x="6416335" y="2694026"/>
            <a:ext cx="2349904" cy="1169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09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Vertical)">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par>
                          <p:cTn id="23" fill="hold">
                            <p:stCondLst>
                              <p:cond delay="1000"/>
                            </p:stCondLst>
                            <p:childTnLst>
                              <p:par>
                                <p:cTn id="24" presetID="14" presetClass="entr" presetSubtype="10"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randombar(horizontal)">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E53FC13-FC38-4057-AE2B-2F7E140CA608}"/>
              </a:ext>
            </a:extLst>
          </p:cNvPr>
          <p:cNvSpPr>
            <a:spLocks noGrp="1"/>
          </p:cNvSpPr>
          <p:nvPr>
            <p:ph type="title"/>
          </p:nvPr>
        </p:nvSpPr>
        <p:spPr/>
        <p:txBody>
          <a:bodyPr/>
          <a:lstStyle/>
          <a:p>
            <a:r>
              <a:rPr lang="en-US"/>
              <a:t>4. Stored Procedures</a:t>
            </a:r>
          </a:p>
        </p:txBody>
      </p:sp>
      <p:sp>
        <p:nvSpPr>
          <p:cNvPr id="2" name="Content Placeholder 1">
            <a:extLst>
              <a:ext uri="{FF2B5EF4-FFF2-40B4-BE49-F238E27FC236}">
                <a16:creationId xmlns:a16="http://schemas.microsoft.com/office/drawing/2014/main" id="{F50A4194-8D11-4309-BAFB-1B3BF7C41161}"/>
              </a:ext>
            </a:extLst>
          </p:cNvPr>
          <p:cNvSpPr>
            <a:spLocks noGrp="1"/>
          </p:cNvSpPr>
          <p:nvPr>
            <p:ph idx="1"/>
          </p:nvPr>
        </p:nvSpPr>
        <p:spPr>
          <a:xfrm>
            <a:off x="1065212" y="2492375"/>
            <a:ext cx="8686800" cy="1470026"/>
          </a:xfrm>
        </p:spPr>
        <p:txBody>
          <a:bodyPr>
            <a:normAutofit/>
          </a:bodyPr>
          <a:lstStyle/>
          <a:p>
            <a:pPr>
              <a:lnSpc>
                <a:spcPct val="200000"/>
              </a:lnSpc>
              <a:spcBef>
                <a:spcPts val="0"/>
              </a:spcBef>
              <a:spcAft>
                <a:spcPts val="600"/>
              </a:spcAft>
            </a:pPr>
            <a:r>
              <a:rPr lang="en-US"/>
              <a:t>We can call a PSM procedure </a:t>
            </a:r>
            <a:r>
              <a:rPr lang="en-US" b="1"/>
              <a:t>anywhere SQL statements can appear</a:t>
            </a:r>
            <a:r>
              <a:rPr lang="en-US"/>
              <a:t>.</a:t>
            </a:r>
          </a:p>
          <a:p>
            <a:pPr>
              <a:lnSpc>
                <a:spcPct val="200000"/>
              </a:lnSpc>
              <a:spcBef>
                <a:spcPts val="0"/>
              </a:spcBef>
              <a:spcAft>
                <a:spcPts val="600"/>
              </a:spcAft>
            </a:pPr>
            <a:r>
              <a:rPr lang="en-US"/>
              <a:t>In addition, a PSM function can be used as </a:t>
            </a:r>
            <a:r>
              <a:rPr lang="en-US" b="1"/>
              <a:t>part of an expression</a:t>
            </a:r>
            <a:r>
              <a:rPr lang="en-US"/>
              <a:t>.</a:t>
            </a:r>
          </a:p>
        </p:txBody>
      </p:sp>
      <p:sp>
        <p:nvSpPr>
          <p:cNvPr id="4" name="Footer Placeholder 3">
            <a:extLst>
              <a:ext uri="{FF2B5EF4-FFF2-40B4-BE49-F238E27FC236}">
                <a16:creationId xmlns:a16="http://schemas.microsoft.com/office/drawing/2014/main" id="{647BE216-A45B-48A7-BC03-0090FC41318B}"/>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C316FC4A-03E2-4FDE-A65A-ABA8E933F91A}"/>
              </a:ext>
            </a:extLst>
          </p:cNvPr>
          <p:cNvSpPr>
            <a:spLocks noGrp="1"/>
          </p:cNvSpPr>
          <p:nvPr>
            <p:ph type="sldNum" sz="quarter" idx="12"/>
          </p:nvPr>
        </p:nvSpPr>
        <p:spPr/>
        <p:txBody>
          <a:bodyPr/>
          <a:lstStyle/>
          <a:p>
            <a:fld id="{AAEAE4A8-A6E5-453E-B946-FB774B73F48C}" type="slidenum">
              <a:rPr lang="en-US" smtClean="0"/>
              <a:t>34</a:t>
            </a:fld>
            <a:endParaRPr lang="en-US" dirty="0"/>
          </a:p>
        </p:txBody>
      </p:sp>
      <p:sp>
        <p:nvSpPr>
          <p:cNvPr id="8" name="Text Placeholder 16">
            <a:extLst>
              <a:ext uri="{FF2B5EF4-FFF2-40B4-BE49-F238E27FC236}">
                <a16:creationId xmlns:a16="http://schemas.microsoft.com/office/drawing/2014/main" id="{157ABA3D-BFE6-4166-A949-E11532D67094}"/>
              </a:ext>
            </a:extLst>
          </p:cNvPr>
          <p:cNvSpPr>
            <a:spLocks noGrp="1"/>
          </p:cNvSpPr>
          <p:nvPr>
            <p:ph type="body" sz="quarter" idx="13"/>
          </p:nvPr>
        </p:nvSpPr>
        <p:spPr/>
        <p:txBody>
          <a:bodyPr/>
          <a:lstStyle/>
          <a:p>
            <a:r>
              <a:rPr lang="en-US"/>
              <a:t>4.8 Using PSM Function and Procedures</a:t>
            </a:r>
          </a:p>
        </p:txBody>
      </p:sp>
      <p:pic>
        <p:nvPicPr>
          <p:cNvPr id="9" name="Graphic 8" descr="Decision chart">
            <a:extLst>
              <a:ext uri="{FF2B5EF4-FFF2-40B4-BE49-F238E27FC236}">
                <a16:creationId xmlns:a16="http://schemas.microsoft.com/office/drawing/2014/main" id="{E97DCC0A-95B1-4E0F-88E8-759DAB4481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9412" y="914400"/>
            <a:ext cx="685800" cy="685800"/>
          </a:xfrm>
          <a:prstGeom prst="rect">
            <a:avLst/>
          </a:prstGeom>
        </p:spPr>
      </p:pic>
      <p:pic>
        <p:nvPicPr>
          <p:cNvPr id="10" name="Picture 9">
            <a:extLst>
              <a:ext uri="{FF2B5EF4-FFF2-40B4-BE49-F238E27FC236}">
                <a16:creationId xmlns:a16="http://schemas.microsoft.com/office/drawing/2014/main" id="{D6088C75-098C-45C2-992A-8104379C5AA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1836195" y="4285737"/>
            <a:ext cx="8516433" cy="985278"/>
          </a:xfrm>
          <a:prstGeom prst="rect">
            <a:avLst/>
          </a:prstGeom>
        </p:spPr>
      </p:pic>
    </p:spTree>
    <p:extLst>
      <p:ext uri="{BB962C8B-B14F-4D97-AF65-F5344CB8AC3E}">
        <p14:creationId xmlns:p14="http://schemas.microsoft.com/office/powerpoint/2010/main" val="332897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1000"/>
                                        <p:tgtEl>
                                          <p:spTgt spid="2">
                                            <p:txEl>
                                              <p:pRg st="1" end="1"/>
                                            </p:txEl>
                                          </p:spTgt>
                                        </p:tgtEl>
                                      </p:cBhvr>
                                    </p:animEffect>
                                    <p:anim calcmode="lin" valueType="num">
                                      <p:cBhvr>
                                        <p:cTn id="14"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8DBA-6EDA-4314-B54F-0867AEED7A6D}"/>
              </a:ext>
            </a:extLst>
          </p:cNvPr>
          <p:cNvSpPr>
            <a:spLocks noGrp="1"/>
          </p:cNvSpPr>
          <p:nvPr>
            <p:ph type="title"/>
          </p:nvPr>
        </p:nvSpPr>
        <p:spPr/>
        <p:txBody>
          <a:bodyPr/>
          <a:lstStyle/>
          <a:p>
            <a:r>
              <a:rPr lang="en-US" sz="3600"/>
              <a:t>5. Using a Call-Level Interface</a:t>
            </a:r>
            <a:endParaRPr lang="en-US"/>
          </a:p>
        </p:txBody>
      </p:sp>
      <p:sp>
        <p:nvSpPr>
          <p:cNvPr id="4" name="Footer Placeholder 3">
            <a:extLst>
              <a:ext uri="{FF2B5EF4-FFF2-40B4-BE49-F238E27FC236}">
                <a16:creationId xmlns:a16="http://schemas.microsoft.com/office/drawing/2014/main" id="{5AD95AB3-8B63-43E6-ACED-F204D36940A8}"/>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741C3C6B-8B4E-46D8-A48A-D047E31F60D1}"/>
              </a:ext>
            </a:extLst>
          </p:cNvPr>
          <p:cNvSpPr>
            <a:spLocks noGrp="1"/>
          </p:cNvSpPr>
          <p:nvPr>
            <p:ph type="sldNum" sz="quarter" idx="12"/>
          </p:nvPr>
        </p:nvSpPr>
        <p:spPr/>
        <p:txBody>
          <a:bodyPr/>
          <a:lstStyle/>
          <a:p>
            <a:fld id="{AAEAE4A8-A6E5-453E-B946-FB774B73F48C}" type="slidenum">
              <a:rPr lang="en-US" smtClean="0"/>
              <a:t>35</a:t>
            </a:fld>
            <a:endParaRPr lang="en-US" dirty="0"/>
          </a:p>
        </p:txBody>
      </p:sp>
      <p:sp>
        <p:nvSpPr>
          <p:cNvPr id="11" name="Content Placeholder 50">
            <a:extLst>
              <a:ext uri="{FF2B5EF4-FFF2-40B4-BE49-F238E27FC236}">
                <a16:creationId xmlns:a16="http://schemas.microsoft.com/office/drawing/2014/main" id="{44F38021-2095-41B1-9E8B-B9DAFC83A559}"/>
              </a:ext>
            </a:extLst>
          </p:cNvPr>
          <p:cNvSpPr>
            <a:spLocks noGrp="1"/>
          </p:cNvSpPr>
          <p:nvPr>
            <p:ph idx="1"/>
          </p:nvPr>
        </p:nvSpPr>
        <p:spPr>
          <a:xfrm>
            <a:off x="1065212" y="1824483"/>
            <a:ext cx="8305800" cy="2061718"/>
          </a:xfrm>
        </p:spPr>
        <p:txBody>
          <a:bodyPr>
            <a:normAutofit/>
          </a:bodyPr>
          <a:lstStyle/>
          <a:p>
            <a:pPr marL="0" indent="0">
              <a:buNone/>
            </a:pPr>
            <a:r>
              <a:rPr lang="en-US" b="1"/>
              <a:t>5.1 Introduction to SQL/CLI</a:t>
            </a:r>
          </a:p>
          <a:p>
            <a:pPr marL="0" indent="0">
              <a:buNone/>
            </a:pPr>
            <a:r>
              <a:rPr lang="en-US" b="1"/>
              <a:t>5.2 Processing Statement</a:t>
            </a:r>
          </a:p>
          <a:p>
            <a:pPr marL="0" indent="0">
              <a:buNone/>
            </a:pPr>
            <a:r>
              <a:rPr lang="en-US" b="1"/>
              <a:t>5.3 Fetching Data From a Query Result</a:t>
            </a:r>
          </a:p>
          <a:p>
            <a:pPr marL="0" indent="0">
              <a:buNone/>
            </a:pPr>
            <a:r>
              <a:rPr lang="en-US" b="1"/>
              <a:t>5.4 Passing Parameters to Queries</a:t>
            </a:r>
          </a:p>
        </p:txBody>
      </p:sp>
      <p:pic>
        <p:nvPicPr>
          <p:cNvPr id="6" name="Graphic 5" descr="Browser window">
            <a:extLst>
              <a:ext uri="{FF2B5EF4-FFF2-40B4-BE49-F238E27FC236}">
                <a16:creationId xmlns:a16="http://schemas.microsoft.com/office/drawing/2014/main" id="{1C6FEA6D-61A2-4621-B9C3-A01DA88A57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spTree>
    <p:extLst>
      <p:ext uri="{BB962C8B-B14F-4D97-AF65-F5344CB8AC3E}">
        <p14:creationId xmlns:p14="http://schemas.microsoft.com/office/powerpoint/2010/main" val="24969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C361B-BE0D-4FB4-B233-CFFD688F51AE}"/>
              </a:ext>
            </a:extLst>
          </p:cNvPr>
          <p:cNvSpPr>
            <a:spLocks noGrp="1"/>
          </p:cNvSpPr>
          <p:nvPr>
            <p:ph idx="1"/>
          </p:nvPr>
        </p:nvSpPr>
        <p:spPr>
          <a:xfrm>
            <a:off x="1065212" y="2475346"/>
            <a:ext cx="8686801" cy="2553854"/>
          </a:xfrm>
        </p:spPr>
        <p:txBody>
          <a:bodyPr>
            <a:normAutofit/>
          </a:bodyPr>
          <a:lstStyle/>
          <a:p>
            <a:r>
              <a:rPr lang="en-US"/>
              <a:t>A program writing in C and using CLI while include header file </a:t>
            </a:r>
            <a:r>
              <a:rPr lang="en-US" b="1">
                <a:solidFill>
                  <a:schemeClr val="bg1"/>
                </a:solidFill>
                <a:highlight>
                  <a:srgbClr val="FF0000"/>
                </a:highlight>
                <a:latin typeface="Fira Code" panose="020B0809050000020004" pitchFamily="49" charset="0"/>
                <a:ea typeface="Fira Code" panose="020B0809050000020004" pitchFamily="49" charset="0"/>
              </a:rPr>
              <a:t>sqlcli.h</a:t>
            </a:r>
            <a:r>
              <a:rPr lang="en-US"/>
              <a:t>.</a:t>
            </a:r>
          </a:p>
          <a:p>
            <a:r>
              <a:rPr lang="en-US"/>
              <a:t>The program is then able to create and deal with 4 kinds of records:</a:t>
            </a:r>
          </a:p>
          <a:p>
            <a:pPr lvl="1"/>
            <a:r>
              <a:rPr lang="en-US" sz="2000"/>
              <a:t>Environments</a:t>
            </a:r>
          </a:p>
          <a:p>
            <a:pPr lvl="1"/>
            <a:r>
              <a:rPr lang="en-US" sz="2000"/>
              <a:t>Connections</a:t>
            </a:r>
          </a:p>
          <a:p>
            <a:pPr lvl="1"/>
            <a:r>
              <a:rPr lang="en-US" sz="2000"/>
              <a:t>Statements</a:t>
            </a:r>
          </a:p>
          <a:p>
            <a:pPr lvl="1"/>
            <a:r>
              <a:rPr lang="en-US" sz="2000"/>
              <a:t>Descriptions (not discussed</a:t>
            </a:r>
            <a:r>
              <a:rPr lang="en-US"/>
              <a:t>)</a:t>
            </a:r>
          </a:p>
          <a:p>
            <a:endParaRPr lang="en-US"/>
          </a:p>
        </p:txBody>
      </p:sp>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36</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5.1 Introduction to SQL/CLI</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sp>
        <p:nvSpPr>
          <p:cNvPr id="12" name="Right Arrow 4">
            <a:extLst>
              <a:ext uri="{FF2B5EF4-FFF2-40B4-BE49-F238E27FC236}">
                <a16:creationId xmlns:a16="http://schemas.microsoft.com/office/drawing/2014/main" id="{CDC3D456-FA9B-4294-A576-7934EAB6C671}"/>
              </a:ext>
            </a:extLst>
          </p:cNvPr>
          <p:cNvSpPr/>
          <p:nvPr/>
        </p:nvSpPr>
        <p:spPr>
          <a:xfrm>
            <a:off x="4937214" y="3810000"/>
            <a:ext cx="1781086" cy="598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HANDLED BY</a:t>
            </a:r>
          </a:p>
        </p:txBody>
      </p:sp>
      <p:sp>
        <p:nvSpPr>
          <p:cNvPr id="18" name="Content Placeholder 2">
            <a:extLst>
              <a:ext uri="{FF2B5EF4-FFF2-40B4-BE49-F238E27FC236}">
                <a16:creationId xmlns:a16="http://schemas.microsoft.com/office/drawing/2014/main" id="{37DFB2BB-D5CE-43C1-8834-463A18652E96}"/>
              </a:ext>
            </a:extLst>
          </p:cNvPr>
          <p:cNvSpPr txBox="1">
            <a:spLocks/>
          </p:cNvSpPr>
          <p:nvPr/>
        </p:nvSpPr>
        <p:spPr>
          <a:xfrm>
            <a:off x="7085011" y="3352800"/>
            <a:ext cx="1781086" cy="1571625"/>
          </a:xfrm>
          <a:prstGeom prst="rect">
            <a:avLst/>
          </a:prstGeom>
          <a:solidFill>
            <a:schemeClr val="accent1">
              <a:lumMod val="20000"/>
              <a:lumOff val="80000"/>
            </a:schemeClr>
          </a:solidFill>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marL="342900" indent="-342900">
              <a:spcBef>
                <a:spcPts val="1000"/>
              </a:spcBef>
              <a:buFont typeface="Arial" panose="020B0604020202020204" pitchFamily="34" charset="0"/>
              <a:buChar char="•"/>
            </a:pPr>
            <a:r>
              <a:rPr lang="en-US" sz="2000"/>
              <a:t>SQLHENV</a:t>
            </a:r>
          </a:p>
          <a:p>
            <a:pPr marL="342900" indent="-342900">
              <a:spcBef>
                <a:spcPts val="1000"/>
              </a:spcBef>
              <a:buFont typeface="Arial" panose="020B0604020202020204" pitchFamily="34" charset="0"/>
              <a:buChar char="•"/>
            </a:pPr>
            <a:r>
              <a:rPr lang="en-US" sz="2000"/>
              <a:t>SQLHDBC</a:t>
            </a:r>
          </a:p>
          <a:p>
            <a:pPr marL="342900" indent="-342900">
              <a:spcBef>
                <a:spcPts val="1000"/>
              </a:spcBef>
              <a:buFont typeface="Arial" panose="020B0604020202020204" pitchFamily="34" charset="0"/>
              <a:buChar char="•"/>
            </a:pPr>
            <a:r>
              <a:rPr lang="en-US" sz="2000"/>
              <a:t>SQLHSTMT</a:t>
            </a:r>
          </a:p>
          <a:p>
            <a:pPr marL="342900" indent="-342900">
              <a:spcBef>
                <a:spcPts val="1000"/>
              </a:spcBef>
              <a:buFont typeface="Arial" panose="020B0604020202020204" pitchFamily="34" charset="0"/>
              <a:buChar char="•"/>
            </a:pPr>
            <a:r>
              <a:rPr lang="en-US" sz="2000"/>
              <a:t>SQLHDESC</a:t>
            </a:r>
          </a:p>
        </p:txBody>
      </p:sp>
    </p:spTree>
    <p:extLst>
      <p:ext uri="{BB962C8B-B14F-4D97-AF65-F5344CB8AC3E}">
        <p14:creationId xmlns:p14="http://schemas.microsoft.com/office/powerpoint/2010/main" val="40900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wipe(down)">
                                      <p:cBhvr>
                                        <p:cTn id="21" dur="500"/>
                                        <p:tgtEl>
                                          <p:spTgt spid="3">
                                            <p:txEl>
                                              <p:pRg st="4" end="4"/>
                                            </p:txEl>
                                          </p:spTgt>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wipe(down)">
                                      <p:cBhvr>
                                        <p:cTn id="24" dur="500"/>
                                        <p:tgtEl>
                                          <p:spTgt spid="3">
                                            <p:txEl>
                                              <p:pRg st="5" end="5"/>
                                            </p:txEl>
                                          </p:spTgt>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000"/>
                            </p:stCondLst>
                            <p:childTnLst>
                              <p:par>
                                <p:cTn id="30" presetID="14" presetClass="entr" presetSubtype="1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randombar(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C361B-BE0D-4FB4-B233-CFFD688F51AE}"/>
              </a:ext>
            </a:extLst>
          </p:cNvPr>
          <p:cNvSpPr>
            <a:spLocks noGrp="1"/>
          </p:cNvSpPr>
          <p:nvPr>
            <p:ph idx="1"/>
          </p:nvPr>
        </p:nvSpPr>
        <p:spPr>
          <a:xfrm>
            <a:off x="1065212" y="2475346"/>
            <a:ext cx="9524999" cy="3371363"/>
          </a:xfrm>
        </p:spPr>
        <p:txBody>
          <a:bodyPr>
            <a:normAutofit/>
          </a:bodyPr>
          <a:lstStyle/>
          <a:p>
            <a:r>
              <a:rPr lang="en-US"/>
              <a:t>Handles are created by:</a:t>
            </a:r>
          </a:p>
          <a:p>
            <a:pPr lvl="1"/>
            <a:r>
              <a:rPr lang="en-US" sz="2000" b="1">
                <a:latin typeface="Fira Code" panose="020B0809050000020004" pitchFamily="49" charset="0"/>
                <a:ea typeface="Fira Code" panose="020B0809050000020004" pitchFamily="49" charset="0"/>
              </a:rPr>
              <a:t>hType</a:t>
            </a:r>
            <a:r>
              <a:rPr lang="en-US" sz="2000"/>
              <a:t>: type of handle desired.</a:t>
            </a:r>
          </a:p>
          <a:p>
            <a:pPr lvl="1"/>
            <a:r>
              <a:rPr lang="en-US" sz="2000" b="1">
                <a:latin typeface="Fira Code" panose="020B0809050000020004" pitchFamily="49" charset="0"/>
                <a:ea typeface="Fira Code" panose="020B0809050000020004" pitchFamily="49" charset="0"/>
              </a:rPr>
              <a:t>hIn</a:t>
            </a:r>
            <a:r>
              <a:rPr lang="en-US" sz="2000"/>
              <a:t>: “handle” of </a:t>
            </a:r>
            <a:r>
              <a:rPr lang="en-US" sz="2000" i="1"/>
              <a:t>higher-level </a:t>
            </a:r>
            <a:r>
              <a:rPr lang="en-US" sz="2000"/>
              <a:t>element in which the newly allocated element lives.</a:t>
            </a:r>
          </a:p>
          <a:p>
            <a:pPr lvl="1"/>
            <a:r>
              <a:rPr lang="en-US" sz="2000" b="1">
                <a:latin typeface="Fira Code" panose="020B0809050000020004" pitchFamily="49" charset="0"/>
                <a:ea typeface="Fira Code" panose="020B0809050000020004" pitchFamily="49" charset="0"/>
              </a:rPr>
              <a:t>hOut</a:t>
            </a:r>
            <a:r>
              <a:rPr lang="en-US" sz="2000"/>
              <a:t>: </a:t>
            </a:r>
            <a:r>
              <a:rPr lang="en-US" sz="2000" i="1"/>
              <a:t>address </a:t>
            </a:r>
            <a:r>
              <a:rPr lang="en-US" sz="2000"/>
              <a:t>of the handle that is created by </a:t>
            </a:r>
            <a:r>
              <a:rPr lang="en-US" sz="2000">
                <a:latin typeface="Fira Code" panose="020B0809050000020004" pitchFamily="49" charset="0"/>
                <a:ea typeface="Fira Code" panose="020B0809050000020004" pitchFamily="49" charset="0"/>
              </a:rPr>
              <a:t>SQLAllocHandle</a:t>
            </a:r>
            <a:r>
              <a:rPr lang="en-US" sz="2000"/>
              <a:t> </a:t>
            </a:r>
            <a:r>
              <a:rPr lang="en-US" sz="2000" i="1"/>
              <a:t>.</a:t>
            </a:r>
          </a:p>
          <a:p>
            <a:r>
              <a:rPr lang="en-US">
                <a:latin typeface="Fira Code" panose="020B0809050000020004" pitchFamily="49" charset="0"/>
                <a:ea typeface="Fira Code" panose="020B0809050000020004" pitchFamily="49" charset="0"/>
              </a:rPr>
              <a:t>SQLAllocHandle</a:t>
            </a:r>
            <a:r>
              <a:rPr lang="en-US"/>
              <a:t> also returns a value type of </a:t>
            </a:r>
            <a:r>
              <a:rPr lang="en-US">
                <a:latin typeface="Fira Code" panose="020B0809050000020004" pitchFamily="49" charset="0"/>
                <a:ea typeface="Fira Code" panose="020B0809050000020004" pitchFamily="49" charset="0"/>
              </a:rPr>
              <a:t>SQLRETURN</a:t>
            </a:r>
            <a:r>
              <a:rPr lang="en-US"/>
              <a:t> (integer): </a:t>
            </a:r>
          </a:p>
          <a:p>
            <a:pPr lvl="1"/>
            <a:r>
              <a:rPr lang="en-US" sz="2000"/>
              <a:t>0 if no errors.</a:t>
            </a:r>
          </a:p>
          <a:p>
            <a:pPr lvl="1"/>
            <a:r>
              <a:rPr lang="en-US" sz="2000"/>
              <a:t>Nonzero in the case of errors.</a:t>
            </a:r>
          </a:p>
        </p:txBody>
      </p:sp>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37</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5.1 Introduction to SQL/CLI</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pic>
        <p:nvPicPr>
          <p:cNvPr id="2" name="Picture 1">
            <a:extLst>
              <a:ext uri="{FF2B5EF4-FFF2-40B4-BE49-F238E27FC236}">
                <a16:creationId xmlns:a16="http://schemas.microsoft.com/office/drawing/2014/main" id="{8914CAE6-8C28-457D-AC41-CAFED5C37A9C}"/>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037012" y="2443024"/>
            <a:ext cx="3830726" cy="462502"/>
          </a:xfrm>
          <a:prstGeom prst="rect">
            <a:avLst/>
          </a:prstGeom>
        </p:spPr>
      </p:pic>
    </p:spTree>
    <p:extLst>
      <p:ext uri="{BB962C8B-B14F-4D97-AF65-F5344CB8AC3E}">
        <p14:creationId xmlns:p14="http://schemas.microsoft.com/office/powerpoint/2010/main" val="38609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00"/>
                                        <p:tgtEl>
                                          <p:spTgt spid="3">
                                            <p:txEl>
                                              <p:pRg st="2" end="2"/>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down)">
                                      <p:cBhvr>
                                        <p:cTn id="23" dur="500"/>
                                        <p:tgtEl>
                                          <p:spTgt spid="3">
                                            <p:txEl>
                                              <p:pRg st="3" end="3"/>
                                            </p:txEl>
                                          </p:spTgt>
                                        </p:tgtEl>
                                      </p:cBhvr>
                                    </p:animEffect>
                                  </p:childTnLst>
                                </p:cTn>
                              </p:par>
                            </p:childTnLst>
                          </p:cTn>
                        </p:par>
                        <p:par>
                          <p:cTn id="24" fill="hold">
                            <p:stCondLst>
                              <p:cond delay="2500"/>
                            </p:stCondLst>
                            <p:childTnLst>
                              <p:par>
                                <p:cTn id="25" presetID="22" presetClass="entr" presetSubtype="4" fill="hold" grpId="0" nodeType="afterEffect">
                                  <p:stCondLst>
                                    <p:cond delay="200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par>
                          <p:cTn id="28" fill="hold">
                            <p:stCondLst>
                              <p:cond delay="5000"/>
                            </p:stCondLst>
                            <p:childTnLst>
                              <p:par>
                                <p:cTn id="29" presetID="22" presetClass="entr" presetSubtype="4"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down)">
                                      <p:cBhvr>
                                        <p:cTn id="31" dur="500"/>
                                        <p:tgtEl>
                                          <p:spTgt spid="3">
                                            <p:txEl>
                                              <p:pRg st="5" end="5"/>
                                            </p:txEl>
                                          </p:spTgt>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down)">
                                      <p:cBhvr>
                                        <p:cTn id="3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5C361B-BE0D-4FB4-B233-CFFD688F51AE}"/>
              </a:ext>
            </a:extLst>
          </p:cNvPr>
          <p:cNvSpPr>
            <a:spLocks noGrp="1"/>
          </p:cNvSpPr>
          <p:nvPr>
            <p:ph idx="1"/>
          </p:nvPr>
        </p:nvSpPr>
        <p:spPr>
          <a:xfrm>
            <a:off x="1598612" y="2492375"/>
            <a:ext cx="8991600" cy="420254"/>
          </a:xfrm>
        </p:spPr>
        <p:txBody>
          <a:bodyPr>
            <a:normAutofit/>
          </a:bodyPr>
          <a:lstStyle/>
          <a:p>
            <a:pPr marL="45720" indent="0">
              <a:buNone/>
            </a:pPr>
            <a:r>
              <a:rPr lang="en-US" u="sng"/>
              <a:t>Example</a:t>
            </a:r>
            <a:r>
              <a:rPr lang="en-US"/>
              <a:t> of </a:t>
            </a:r>
            <a:r>
              <a:rPr lang="en-US" b="1"/>
              <a:t>Declaring and Creating an environment, a connection and a statement</a:t>
            </a:r>
            <a:endParaRPr lang="en-US" sz="2000" b="1"/>
          </a:p>
        </p:txBody>
      </p:sp>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38</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5.1 Introduction to SQL/CLI</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pic>
        <p:nvPicPr>
          <p:cNvPr id="9" name="Content Placeholder 3">
            <a:extLst>
              <a:ext uri="{FF2B5EF4-FFF2-40B4-BE49-F238E27FC236}">
                <a16:creationId xmlns:a16="http://schemas.microsoft.com/office/drawing/2014/main" id="{EAA69DDB-29B8-465D-887C-8F4B7425B2D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a:off x="3104958" y="2964520"/>
            <a:ext cx="5977564" cy="3558074"/>
          </a:xfrm>
          <a:prstGeom prst="rect">
            <a:avLst/>
          </a:prstGeom>
        </p:spPr>
      </p:pic>
    </p:spTree>
    <p:extLst>
      <p:ext uri="{BB962C8B-B14F-4D97-AF65-F5344CB8AC3E}">
        <p14:creationId xmlns:p14="http://schemas.microsoft.com/office/powerpoint/2010/main" val="266179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39</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5.2 Processing Statements</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sp>
        <p:nvSpPr>
          <p:cNvPr id="11" name="Content Placeholder 4">
            <a:extLst>
              <a:ext uri="{FF2B5EF4-FFF2-40B4-BE49-F238E27FC236}">
                <a16:creationId xmlns:a16="http://schemas.microsoft.com/office/drawing/2014/main" id="{AFBE79BC-64DC-434A-A588-31AFA3135CC6}"/>
              </a:ext>
            </a:extLst>
          </p:cNvPr>
          <p:cNvSpPr>
            <a:spLocks noGrp="1"/>
          </p:cNvSpPr>
          <p:nvPr>
            <p:ph idx="1"/>
          </p:nvPr>
        </p:nvSpPr>
        <p:spPr>
          <a:xfrm>
            <a:off x="4615278" y="2367684"/>
            <a:ext cx="6508334" cy="1823316"/>
          </a:xfrm>
        </p:spPr>
        <p:txBody>
          <a:bodyPr>
            <a:normAutofit/>
          </a:bodyPr>
          <a:lstStyle/>
          <a:p>
            <a:pPr>
              <a:lnSpc>
                <a:spcPct val="100000"/>
              </a:lnSpc>
              <a:spcBef>
                <a:spcPts val="0"/>
              </a:spcBef>
              <a:spcAft>
                <a:spcPts val="600"/>
              </a:spcAft>
            </a:pPr>
            <a:r>
              <a:rPr lang="en-US" b="1">
                <a:latin typeface="Fira Code" panose="020B0809050000020004" pitchFamily="49" charset="0"/>
                <a:ea typeface="Fira Code" panose="020B0809050000020004" pitchFamily="49" charset="0"/>
              </a:rPr>
              <a:t>sh</a:t>
            </a:r>
            <a:r>
              <a:rPr lang="en-US"/>
              <a:t>: statement handle.</a:t>
            </a:r>
          </a:p>
          <a:p>
            <a:pPr>
              <a:lnSpc>
                <a:spcPct val="100000"/>
              </a:lnSpc>
              <a:spcBef>
                <a:spcPts val="0"/>
              </a:spcBef>
              <a:spcAft>
                <a:spcPts val="600"/>
              </a:spcAft>
            </a:pPr>
            <a:r>
              <a:rPr lang="en-US" b="1">
                <a:latin typeface="Fira Code" panose="020B0809050000020004" pitchFamily="49" charset="0"/>
                <a:ea typeface="Fira Code" panose="020B0809050000020004" pitchFamily="49" charset="0"/>
              </a:rPr>
              <a:t>st</a:t>
            </a:r>
            <a:r>
              <a:rPr lang="en-US"/>
              <a:t>: pointer to a SQL statement.</a:t>
            </a:r>
          </a:p>
          <a:p>
            <a:pPr>
              <a:lnSpc>
                <a:spcPct val="100000"/>
              </a:lnSpc>
              <a:spcBef>
                <a:spcPts val="0"/>
              </a:spcBef>
              <a:spcAft>
                <a:spcPts val="600"/>
              </a:spcAft>
            </a:pPr>
            <a:r>
              <a:rPr lang="en-US" b="1">
                <a:latin typeface="Fira Code" panose="020B0809050000020004" pitchFamily="49" charset="0"/>
                <a:ea typeface="Fira Code" panose="020B0809050000020004" pitchFamily="49" charset="0"/>
              </a:rPr>
              <a:t>sl</a:t>
            </a:r>
            <a:r>
              <a:rPr lang="en-US"/>
              <a:t>: length for character string pointed to by </a:t>
            </a:r>
            <a:r>
              <a:rPr lang="en-US" i="1">
                <a:latin typeface="Fira Code" panose="020B0809050000020004" pitchFamily="49" charset="0"/>
                <a:ea typeface="Fira Code" panose="020B0809050000020004" pitchFamily="49" charset="0"/>
              </a:rPr>
              <a:t>st</a:t>
            </a:r>
            <a:r>
              <a:rPr lang="en-US" i="1"/>
              <a:t> </a:t>
            </a:r>
            <a:r>
              <a:rPr lang="en-US"/>
              <a:t>(SQL_NTS (null-terminated string) to figure it out from the string itself).</a:t>
            </a:r>
          </a:p>
        </p:txBody>
      </p:sp>
      <p:pic>
        <p:nvPicPr>
          <p:cNvPr id="12" name="Content Placeholder 3">
            <a:extLst>
              <a:ext uri="{FF2B5EF4-FFF2-40B4-BE49-F238E27FC236}">
                <a16:creationId xmlns:a16="http://schemas.microsoft.com/office/drawing/2014/main" id="{D2CAA4B5-6D67-47CB-BDE6-88DA2C22C5EB}"/>
              </a:ext>
            </a:extLst>
          </p:cNvPr>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65212" y="2492375"/>
            <a:ext cx="3045083" cy="454306"/>
          </a:xfrm>
          <a:prstGeom prst="rect">
            <a:avLst/>
          </a:prstGeom>
        </p:spPr>
      </p:pic>
      <p:pic>
        <p:nvPicPr>
          <p:cNvPr id="14" name="Picture 13">
            <a:extLst>
              <a:ext uri="{FF2B5EF4-FFF2-40B4-BE49-F238E27FC236}">
                <a16:creationId xmlns:a16="http://schemas.microsoft.com/office/drawing/2014/main" id="{5F965B97-4E48-447D-A918-043B790EB7DD}"/>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446212" y="3203405"/>
            <a:ext cx="2231556" cy="451189"/>
          </a:xfrm>
          <a:prstGeom prst="rect">
            <a:avLst/>
          </a:prstGeom>
        </p:spPr>
      </p:pic>
      <p:pic>
        <p:nvPicPr>
          <p:cNvPr id="16" name="Picture 15">
            <a:extLst>
              <a:ext uri="{FF2B5EF4-FFF2-40B4-BE49-F238E27FC236}">
                <a16:creationId xmlns:a16="http://schemas.microsoft.com/office/drawing/2014/main" id="{34EDE743-5E7B-465F-8C1D-D9E375CCAD49}"/>
              </a:ext>
            </a:extLst>
          </p:cNvPr>
          <p:cNvPicPr>
            <a:picLocks noChangeAspect="1"/>
          </p:cNvPicPr>
          <p:nvPr/>
        </p:nvPicPr>
        <p:blipFill>
          <a:blip r:embed="rId6">
            <a:duotone>
              <a:prstClr val="black"/>
              <a:schemeClr val="accent2">
                <a:lumMod val="20000"/>
                <a:lumOff val="80000"/>
                <a:tint val="45000"/>
                <a:satMod val="400000"/>
              </a:schemeClr>
            </a:duotone>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val="0"/>
              </a:ext>
            </a:extLst>
          </a:blip>
          <a:stretch>
            <a:fillRect/>
          </a:stretch>
        </p:blipFill>
        <p:spPr>
          <a:xfrm>
            <a:off x="562558" y="4337291"/>
            <a:ext cx="5530266" cy="979949"/>
          </a:xfrm>
          <a:prstGeom prst="rect">
            <a:avLst/>
          </a:prstGeom>
        </p:spPr>
      </p:pic>
      <p:pic>
        <p:nvPicPr>
          <p:cNvPr id="18" name="Picture 17">
            <a:extLst>
              <a:ext uri="{FF2B5EF4-FFF2-40B4-BE49-F238E27FC236}">
                <a16:creationId xmlns:a16="http://schemas.microsoft.com/office/drawing/2014/main" id="{A248CE64-1DE3-42BD-B2EE-CD6476FAABC2}"/>
              </a:ext>
            </a:extLst>
          </p:cNvPr>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110295" y="5463531"/>
            <a:ext cx="6622563" cy="665107"/>
          </a:xfrm>
          <a:prstGeom prst="rect">
            <a:avLst/>
          </a:prstGeom>
        </p:spPr>
      </p:pic>
      <p:sp>
        <p:nvSpPr>
          <p:cNvPr id="22" name="Arrow: Curved Left 21">
            <a:extLst>
              <a:ext uri="{FF2B5EF4-FFF2-40B4-BE49-F238E27FC236}">
                <a16:creationId xmlns:a16="http://schemas.microsoft.com/office/drawing/2014/main" id="{3603BE65-3061-47C9-A34B-5107C53CFD53}"/>
              </a:ext>
            </a:extLst>
          </p:cNvPr>
          <p:cNvSpPr/>
          <p:nvPr/>
        </p:nvSpPr>
        <p:spPr>
          <a:xfrm rot="19738507">
            <a:off x="6210324" y="4605498"/>
            <a:ext cx="550943" cy="898391"/>
          </a:xfrm>
          <a:prstGeom prst="curvedLeftArrow">
            <a:avLst>
              <a:gd name="adj1" fmla="val 25563"/>
              <a:gd name="adj2" fmla="val 50000"/>
              <a:gd name="adj3" fmla="val 54898"/>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245715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anim calcmode="lin" valueType="num">
                                      <p:cBhvr>
                                        <p:cTn id="14" dur="1000" fill="hold"/>
                                        <p:tgtEl>
                                          <p:spTgt spid="14"/>
                                        </p:tgtEl>
                                        <p:attrNameLst>
                                          <p:attrName>ppt_x</p:attrName>
                                        </p:attrNameLst>
                                      </p:cBhvr>
                                      <p:tavLst>
                                        <p:tav tm="0">
                                          <p:val>
                                            <p:strVal val="#ppt_x"/>
                                          </p:val>
                                        </p:tav>
                                        <p:tav tm="100000">
                                          <p:val>
                                            <p:strVal val="#ppt_x"/>
                                          </p:val>
                                        </p:tav>
                                      </p:tavLst>
                                    </p:anim>
                                    <p:anim calcmode="lin" valueType="num">
                                      <p:cBhvr>
                                        <p:cTn id="1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20" dur="500"/>
                                        <p:tgtEl>
                                          <p:spTgt spid="11">
                                            <p:txEl>
                                              <p:pRg st="0" end="0"/>
                                            </p:txEl>
                                          </p:spTgt>
                                        </p:tgtEl>
                                      </p:cBhvr>
                                    </p:animEffect>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randombar(horizontal)">
                                      <p:cBhvr>
                                        <p:cTn id="24" dur="500"/>
                                        <p:tgtEl>
                                          <p:spTgt spid="11">
                                            <p:txEl>
                                              <p:pRg st="1" end="1"/>
                                            </p:txEl>
                                          </p:spTgt>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randombar(horizontal)">
                                      <p:cBhvr>
                                        <p:cTn id="28" dur="500"/>
                                        <p:tgtEl>
                                          <p:spTgt spid="1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up)">
                                      <p:cBhvr>
                                        <p:cTn id="37" dur="500"/>
                                        <p:tgtEl>
                                          <p:spTgt spid="22"/>
                                        </p:tgtEl>
                                      </p:cBhvr>
                                    </p:animEffect>
                                  </p:childTnLst>
                                </p:cTn>
                              </p:par>
                            </p:childTnLst>
                          </p:cTn>
                        </p:par>
                        <p:par>
                          <p:cTn id="38" fill="hold">
                            <p:stCondLst>
                              <p:cond delay="1000"/>
                            </p:stCondLst>
                            <p:childTnLst>
                              <p:par>
                                <p:cTn id="39" presetID="42"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1000"/>
                                        <p:tgtEl>
                                          <p:spTgt spid="18"/>
                                        </p:tgtEl>
                                      </p:cBhvr>
                                    </p:animEffect>
                                    <p:anim calcmode="lin" valueType="num">
                                      <p:cBhvr>
                                        <p:cTn id="42" dur="1000" fill="hold"/>
                                        <p:tgtEl>
                                          <p:spTgt spid="18"/>
                                        </p:tgtEl>
                                        <p:attrNameLst>
                                          <p:attrName>ppt_x</p:attrName>
                                        </p:attrNameLst>
                                      </p:cBhvr>
                                      <p:tavLst>
                                        <p:tav tm="0">
                                          <p:val>
                                            <p:strVal val="#ppt_x"/>
                                          </p:val>
                                        </p:tav>
                                        <p:tav tm="100000">
                                          <p:val>
                                            <p:strVal val="#ppt_x"/>
                                          </p:val>
                                        </p:tav>
                                      </p:tavLst>
                                    </p:anim>
                                    <p:anim calcmode="lin" valueType="num">
                                      <p:cBhvr>
                                        <p:cTn id="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E339718-8122-42B4-8360-B5EDD0CAA9F2}"/>
              </a:ext>
            </a:extLst>
          </p:cNvPr>
          <p:cNvSpPr>
            <a:spLocks noGrp="1"/>
          </p:cNvSpPr>
          <p:nvPr>
            <p:ph type="title"/>
          </p:nvPr>
        </p:nvSpPr>
        <p:spPr/>
        <p:txBody>
          <a:bodyPr/>
          <a:lstStyle/>
          <a:p>
            <a:r>
              <a:rPr lang="en-US"/>
              <a:t>1. The Three-Tier Architecture</a:t>
            </a:r>
            <a:endParaRPr lang="en-US" dirty="0"/>
          </a:p>
        </p:txBody>
      </p:sp>
      <p:sp>
        <p:nvSpPr>
          <p:cNvPr id="11" name="Text Placeholder 10">
            <a:extLst>
              <a:ext uri="{FF2B5EF4-FFF2-40B4-BE49-F238E27FC236}">
                <a16:creationId xmlns:a16="http://schemas.microsoft.com/office/drawing/2014/main" id="{B608579E-AB90-4414-883D-D3C875724BB5}"/>
              </a:ext>
            </a:extLst>
          </p:cNvPr>
          <p:cNvSpPr>
            <a:spLocks noGrp="1"/>
          </p:cNvSpPr>
          <p:nvPr>
            <p:ph type="body" sz="half" idx="2"/>
          </p:nvPr>
        </p:nvSpPr>
        <p:spPr>
          <a:xfrm>
            <a:off x="1065213" y="2699810"/>
            <a:ext cx="4114800" cy="811743"/>
          </a:xfrm>
        </p:spPr>
        <p:txBody>
          <a:bodyPr/>
          <a:lstStyle/>
          <a:p>
            <a:pPr marL="285750" indent="-285750">
              <a:buFont typeface="Arial" panose="020B0604020202020204" pitchFamily="34" charset="0"/>
              <a:buChar char="•"/>
            </a:pPr>
            <a:r>
              <a:rPr lang="en-US" altLang="en-US" sz="1800"/>
              <a:t>More secured.</a:t>
            </a:r>
          </a:p>
          <a:p>
            <a:pPr marL="285750" indent="-285750">
              <a:buFont typeface="Arial" panose="020B0604020202020204" pitchFamily="34" charset="0"/>
              <a:buChar char="•"/>
            </a:pPr>
            <a:r>
              <a:rPr lang="en-US" altLang="en-US" sz="1800"/>
              <a:t>More efficient.</a:t>
            </a:r>
          </a:p>
          <a:p>
            <a:endParaRPr lang="en-US" altLang="en-US" sz="1400"/>
          </a:p>
          <a:p>
            <a:endParaRPr lang="en-US" altLang="en-US" sz="1400"/>
          </a:p>
          <a:p>
            <a:endParaRPr lang="en-US" altLang="en-US" sz="1400"/>
          </a:p>
          <a:p>
            <a:endParaRPr lang="en-US" altLang="en-US" sz="1400"/>
          </a:p>
        </p:txBody>
      </p:sp>
      <p:sp>
        <p:nvSpPr>
          <p:cNvPr id="4" name="Footer Placeholder 3">
            <a:extLst>
              <a:ext uri="{FF2B5EF4-FFF2-40B4-BE49-F238E27FC236}">
                <a16:creationId xmlns:a16="http://schemas.microsoft.com/office/drawing/2014/main" id="{613B5528-0209-46C5-97E7-194F978C5F29}"/>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A75C2B1-7A90-4981-8547-E5B7384BAE17}"/>
              </a:ext>
            </a:extLst>
          </p:cNvPr>
          <p:cNvSpPr>
            <a:spLocks noGrp="1"/>
          </p:cNvSpPr>
          <p:nvPr>
            <p:ph type="sldNum" sz="quarter" idx="12"/>
          </p:nvPr>
        </p:nvSpPr>
        <p:spPr/>
        <p:txBody>
          <a:bodyPr/>
          <a:lstStyle/>
          <a:p>
            <a:fld id="{AAEAE4A8-A6E5-453E-B946-FB774B73F48C}" type="slidenum">
              <a:rPr lang="en-US" smtClean="0"/>
              <a:t>4</a:t>
            </a:fld>
            <a:endParaRPr lang="en-US" dirty="0"/>
          </a:p>
        </p:txBody>
      </p:sp>
      <p:sp>
        <p:nvSpPr>
          <p:cNvPr id="14" name="Text Placeholder 13">
            <a:extLst>
              <a:ext uri="{FF2B5EF4-FFF2-40B4-BE49-F238E27FC236}">
                <a16:creationId xmlns:a16="http://schemas.microsoft.com/office/drawing/2014/main" id="{E4CFD9B3-C637-438A-B3E4-96D8D478E8D2}"/>
              </a:ext>
            </a:extLst>
          </p:cNvPr>
          <p:cNvSpPr>
            <a:spLocks noGrp="1"/>
          </p:cNvSpPr>
          <p:nvPr>
            <p:ph type="body" sz="quarter" idx="13"/>
          </p:nvPr>
        </p:nvSpPr>
        <p:spPr/>
        <p:txBody>
          <a:bodyPr/>
          <a:lstStyle/>
          <a:p>
            <a:r>
              <a:rPr lang="en-US"/>
              <a:t>Why Three-Tier Architecture?</a:t>
            </a:r>
          </a:p>
        </p:txBody>
      </p:sp>
      <p:pic>
        <p:nvPicPr>
          <p:cNvPr id="9" name="Picture 2" descr="15 Software Architecture Icon Images - Enterprise Architecture Icons,  Architecture Blueprint Icons and Icon Construction Software /  Newdesignfile.com">
            <a:extLst>
              <a:ext uri="{FF2B5EF4-FFF2-40B4-BE49-F238E27FC236}">
                <a16:creationId xmlns:a16="http://schemas.microsoft.com/office/drawing/2014/main" id="{417E073C-5DF6-4AAB-8B55-0E087F0D09CF}"/>
              </a:ext>
            </a:extLst>
          </p:cNvPr>
          <p:cNvPicPr>
            <a:picLocks noChangeAspect="1" noChangeArrowheads="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4989" y="797326"/>
            <a:ext cx="896007" cy="89600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8C8D7E4D-C38E-45B1-A7FA-FEFC5B70DE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551612" y="1528232"/>
            <a:ext cx="3722687" cy="2392363"/>
          </a:xfrm>
          <a:prstGeom prst="rect">
            <a:avLst/>
          </a:prstGeom>
          <a:noFill/>
          <a:ln/>
        </p:spPr>
      </p:pic>
      <p:pic>
        <p:nvPicPr>
          <p:cNvPr id="16" name="Picture 5">
            <a:extLst>
              <a:ext uri="{FF2B5EF4-FFF2-40B4-BE49-F238E27FC236}">
                <a16:creationId xmlns:a16="http://schemas.microsoft.com/office/drawing/2014/main" id="{4DBF9667-CEDF-46F8-93A0-F1C1D4DB6D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394449" y="4038600"/>
            <a:ext cx="4038600" cy="2177521"/>
          </a:xfrm>
          <a:prstGeom prst="rect">
            <a:avLst/>
          </a:prstGeom>
          <a:noFill/>
          <a:ln/>
        </p:spPr>
      </p:pic>
      <p:sp>
        <p:nvSpPr>
          <p:cNvPr id="18" name="TextBox 17">
            <a:extLst>
              <a:ext uri="{FF2B5EF4-FFF2-40B4-BE49-F238E27FC236}">
                <a16:creationId xmlns:a16="http://schemas.microsoft.com/office/drawing/2014/main" id="{E08C1C73-7B28-4E83-9B22-F4B439BA1AB9}"/>
              </a:ext>
            </a:extLst>
          </p:cNvPr>
          <p:cNvSpPr txBox="1"/>
          <p:nvPr/>
        </p:nvSpPr>
        <p:spPr>
          <a:xfrm>
            <a:off x="1060996" y="3866407"/>
            <a:ext cx="5333453" cy="1138773"/>
          </a:xfrm>
          <a:prstGeom prst="rect">
            <a:avLst/>
          </a:prstGeom>
          <a:solidFill>
            <a:schemeClr val="accent2">
              <a:lumMod val="40000"/>
              <a:lumOff val="60000"/>
            </a:schemeClr>
          </a:solidFill>
          <a:ln>
            <a:solidFill>
              <a:schemeClr val="bg2"/>
            </a:solidFill>
          </a:ln>
        </p:spPr>
        <p:txBody>
          <a:bodyPr wrap="square">
            <a:spAutoFit/>
          </a:bodyPr>
          <a:lstStyle/>
          <a:p>
            <a:pPr algn="ctr"/>
            <a:r>
              <a:rPr lang="en-US" altLang="en-US" sz="1800"/>
              <a:t>“</a:t>
            </a:r>
            <a:r>
              <a:rPr lang="en-US" altLang="en-US" sz="1800" i="1"/>
              <a:t>A three-tier architecture requires more planning and support [...], but it offers </a:t>
            </a:r>
            <a:r>
              <a:rPr lang="en-US" altLang="en-US" sz="1800" b="1" i="1"/>
              <a:t>advantages in openness, flexibility, scalability, and integration</a:t>
            </a:r>
            <a:r>
              <a:rPr lang="en-US" altLang="en-US" sz="1800" i="1"/>
              <a:t>.</a:t>
            </a:r>
            <a:r>
              <a:rPr lang="en-US" altLang="en-US" sz="1800"/>
              <a:t>”</a:t>
            </a:r>
            <a:r>
              <a:rPr lang="en-US" altLang="en-US" sz="1400"/>
              <a:t> </a:t>
            </a:r>
          </a:p>
          <a:p>
            <a:pPr algn="r"/>
            <a:r>
              <a:rPr lang="en-US" altLang="en-US" sz="1400"/>
              <a:t>(Gallaugher &amp; Ramanathan, 1996)</a:t>
            </a:r>
          </a:p>
        </p:txBody>
      </p:sp>
    </p:spTree>
    <p:extLst>
      <p:ext uri="{BB962C8B-B14F-4D97-AF65-F5344CB8AC3E}">
        <p14:creationId xmlns:p14="http://schemas.microsoft.com/office/powerpoint/2010/main" val="378659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 calcmode="lin" valueType="num">
                                      <p:cBhvr additive="base">
                                        <p:cTn id="1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additive="base">
                                        <p:cTn id="20"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6" presetClass="entr" presetSubtype="2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40</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5.3 Fetching Data From a Query Result</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sp>
        <p:nvSpPr>
          <p:cNvPr id="3" name="Content Placeholder 2">
            <a:extLst>
              <a:ext uri="{FF2B5EF4-FFF2-40B4-BE49-F238E27FC236}">
                <a16:creationId xmlns:a16="http://schemas.microsoft.com/office/drawing/2014/main" id="{BCA01B06-F901-4EBB-8877-1E550647EF62}"/>
              </a:ext>
            </a:extLst>
          </p:cNvPr>
          <p:cNvSpPr>
            <a:spLocks noGrp="1"/>
          </p:cNvSpPr>
          <p:nvPr>
            <p:ph idx="1"/>
          </p:nvPr>
        </p:nvSpPr>
        <p:spPr>
          <a:xfrm>
            <a:off x="2970212" y="2393237"/>
            <a:ext cx="8991600" cy="439016"/>
          </a:xfrm>
        </p:spPr>
        <p:txBody>
          <a:bodyPr>
            <a:normAutofit/>
          </a:bodyPr>
          <a:lstStyle/>
          <a:p>
            <a:pPr marL="0" indent="0">
              <a:buNone/>
            </a:pPr>
            <a:r>
              <a:rPr lang="en-US" sz="2000"/>
              <a:t>Where does tuple after fetching appear? </a:t>
            </a:r>
            <a:r>
              <a:rPr lang="en-US" sz="2000">
                <a:sym typeface="Wingdings" panose="05000000000000000000" pitchFamily="2" charset="2"/>
              </a:rPr>
              <a:t> The need of “</a:t>
            </a:r>
            <a:r>
              <a:rPr lang="en-US" sz="2000" i="1">
                <a:sym typeface="Wingdings" panose="05000000000000000000" pitchFamily="2" charset="2"/>
              </a:rPr>
              <a:t>binding</a:t>
            </a:r>
            <a:r>
              <a:rPr lang="en-US" sz="2000">
                <a:sym typeface="Wingdings" panose="05000000000000000000" pitchFamily="2" charset="2"/>
              </a:rPr>
              <a:t>” before fetching.</a:t>
            </a:r>
          </a:p>
        </p:txBody>
      </p:sp>
      <p:pic>
        <p:nvPicPr>
          <p:cNvPr id="9" name="Content Placeholder 3">
            <a:extLst>
              <a:ext uri="{FF2B5EF4-FFF2-40B4-BE49-F238E27FC236}">
                <a16:creationId xmlns:a16="http://schemas.microsoft.com/office/drawing/2014/main" id="{80DAA304-9668-4330-B61C-D5E2C64F1646}"/>
              </a:ext>
            </a:extLst>
          </p:cNvPr>
          <p:cNvPicPr>
            <a:picLocks noChangeAspect="1"/>
          </p:cNvPicPr>
          <p:nvPr/>
        </p:nvPicPr>
        <p:blipFill rotWithShape="1">
          <a:blip r:embed="rId4">
            <a:duotone>
              <a:prstClr val="black"/>
              <a:schemeClr val="accent2">
                <a:tint val="45000"/>
                <a:satMod val="400000"/>
              </a:schemeClr>
            </a:duotone>
            <a:extLst>
              <a:ext uri="{28A0092B-C50C-407E-A947-70E740481C1C}">
                <a14:useLocalDpi xmlns:a14="http://schemas.microsoft.com/office/drawing/2010/main" val="0"/>
              </a:ext>
            </a:extLst>
          </a:blip>
          <a:srcRect t="21068"/>
          <a:stretch/>
        </p:blipFill>
        <p:spPr>
          <a:xfrm>
            <a:off x="715644" y="2393237"/>
            <a:ext cx="2057400" cy="439016"/>
          </a:xfrm>
          <a:prstGeom prst="rect">
            <a:avLst/>
          </a:prstGeom>
        </p:spPr>
      </p:pic>
      <p:pic>
        <p:nvPicPr>
          <p:cNvPr id="10" name="Picture 9">
            <a:extLst>
              <a:ext uri="{FF2B5EF4-FFF2-40B4-BE49-F238E27FC236}">
                <a16:creationId xmlns:a16="http://schemas.microsoft.com/office/drawing/2014/main" id="{AE8E2E27-A0A8-43D9-951A-569CEAF5E61B}"/>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093084" y="3105070"/>
            <a:ext cx="6002656" cy="415576"/>
          </a:xfrm>
          <a:prstGeom prst="rect">
            <a:avLst/>
          </a:prstGeom>
        </p:spPr>
      </p:pic>
      <p:sp>
        <p:nvSpPr>
          <p:cNvPr id="23" name="TextBox 22">
            <a:extLst>
              <a:ext uri="{FF2B5EF4-FFF2-40B4-BE49-F238E27FC236}">
                <a16:creationId xmlns:a16="http://schemas.microsoft.com/office/drawing/2014/main" id="{C3C07C1B-9766-4421-90BC-CD9F97FB5371}"/>
              </a:ext>
            </a:extLst>
          </p:cNvPr>
          <p:cNvSpPr txBox="1"/>
          <p:nvPr/>
        </p:nvSpPr>
        <p:spPr>
          <a:xfrm>
            <a:off x="2862478" y="3793463"/>
            <a:ext cx="7711643" cy="2323713"/>
          </a:xfrm>
          <a:prstGeom prst="rect">
            <a:avLst/>
          </a:prstGeom>
          <a:noFill/>
          <a:ln>
            <a:noFill/>
          </a:ln>
        </p:spPr>
        <p:txBody>
          <a:bodyPr wrap="square">
            <a:spAutoFit/>
          </a:bodyPr>
          <a:lstStyle/>
          <a:p>
            <a:pPr marL="285750" indent="-285750">
              <a:spcAft>
                <a:spcPts val="600"/>
              </a:spcAft>
              <a:buFont typeface="Arial" panose="020B0604020202020204" pitchFamily="34" charset="0"/>
              <a:buChar char="•"/>
            </a:pPr>
            <a:r>
              <a:rPr lang="en-US" sz="2000" b="1">
                <a:latin typeface="Fira Code" panose="020B0809050000020004" pitchFamily="49" charset="0"/>
                <a:ea typeface="Fira Code" panose="020B0809050000020004" pitchFamily="49" charset="0"/>
              </a:rPr>
              <a:t>sh</a:t>
            </a:r>
            <a:r>
              <a:rPr lang="en-US" sz="2000"/>
              <a:t>: statement handle involved.</a:t>
            </a:r>
          </a:p>
          <a:p>
            <a:pPr marL="285750" indent="-285750">
              <a:spcAft>
                <a:spcPts val="600"/>
              </a:spcAft>
              <a:buFont typeface="Arial" panose="020B0604020202020204" pitchFamily="34" charset="0"/>
              <a:buChar char="•"/>
            </a:pPr>
            <a:r>
              <a:rPr lang="en-US" sz="2000" b="1">
                <a:latin typeface="Fira Code" panose="020B0809050000020004" pitchFamily="49" charset="0"/>
                <a:ea typeface="Fira Code" panose="020B0809050000020004" pitchFamily="49" charset="0"/>
              </a:rPr>
              <a:t>colNo</a:t>
            </a:r>
            <a:r>
              <a:rPr lang="en-US" sz="2000"/>
              <a:t>: number of the component (within the tuple).</a:t>
            </a:r>
          </a:p>
          <a:p>
            <a:pPr marL="285750" indent="-285750">
              <a:spcAft>
                <a:spcPts val="600"/>
              </a:spcAft>
              <a:buFont typeface="Arial" panose="020B0604020202020204" pitchFamily="34" charset="0"/>
              <a:buChar char="•"/>
            </a:pPr>
            <a:r>
              <a:rPr lang="en-US" sz="2000" b="1">
                <a:latin typeface="Fira Code" panose="020B0809050000020004" pitchFamily="49" charset="0"/>
                <a:ea typeface="Fira Code" panose="020B0809050000020004" pitchFamily="49" charset="0"/>
              </a:rPr>
              <a:t>colType</a:t>
            </a:r>
            <a:r>
              <a:rPr lang="en-US" sz="2000"/>
              <a:t>: type for component.</a:t>
            </a:r>
          </a:p>
          <a:p>
            <a:pPr marL="285750" indent="-285750">
              <a:spcAft>
                <a:spcPts val="600"/>
              </a:spcAft>
              <a:buFont typeface="Arial" panose="020B0604020202020204" pitchFamily="34" charset="0"/>
              <a:buChar char="•"/>
            </a:pPr>
            <a:r>
              <a:rPr lang="en-US" sz="2000" b="1">
                <a:latin typeface="Fira Code" panose="020B0809050000020004" pitchFamily="49" charset="0"/>
                <a:ea typeface="Fira Code" panose="020B0809050000020004" pitchFamily="49" charset="0"/>
              </a:rPr>
              <a:t>pVar</a:t>
            </a:r>
            <a:r>
              <a:rPr lang="en-US" sz="2000"/>
              <a:t>: pointer to variable into which the value is placed.</a:t>
            </a:r>
          </a:p>
          <a:p>
            <a:pPr marL="285750" indent="-285750">
              <a:spcAft>
                <a:spcPts val="600"/>
              </a:spcAft>
              <a:buFont typeface="Arial" panose="020B0604020202020204" pitchFamily="34" charset="0"/>
              <a:buChar char="•"/>
            </a:pPr>
            <a:r>
              <a:rPr lang="en-US" sz="2000" b="1">
                <a:latin typeface="Fira Code" panose="020B0809050000020004" pitchFamily="49" charset="0"/>
                <a:ea typeface="Fira Code" panose="020B0809050000020004" pitchFamily="49" charset="0"/>
              </a:rPr>
              <a:t>varSize</a:t>
            </a:r>
            <a:r>
              <a:rPr lang="en-US" sz="2000"/>
              <a:t>: length in bytes.</a:t>
            </a:r>
          </a:p>
          <a:p>
            <a:pPr marL="285750" indent="-285750">
              <a:spcAft>
                <a:spcPts val="600"/>
              </a:spcAft>
              <a:buFont typeface="Arial" panose="020B0604020202020204" pitchFamily="34" charset="0"/>
              <a:buChar char="•"/>
            </a:pPr>
            <a:r>
              <a:rPr lang="en-US" sz="2000" b="1">
                <a:latin typeface="Fira Code" panose="020B0809050000020004" pitchFamily="49" charset="0"/>
                <a:ea typeface="Fira Code" panose="020B0809050000020004" pitchFamily="49" charset="0"/>
              </a:rPr>
              <a:t>varInfo</a:t>
            </a:r>
            <a:r>
              <a:rPr lang="en-US" sz="2000"/>
              <a:t>: pointer to an integer that provide additional information.</a:t>
            </a:r>
          </a:p>
        </p:txBody>
      </p:sp>
    </p:spTree>
    <p:extLst>
      <p:ext uri="{BB962C8B-B14F-4D97-AF65-F5344CB8AC3E}">
        <p14:creationId xmlns:p14="http://schemas.microsoft.com/office/powerpoint/2010/main" val="352311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arn(inVertical)">
                                      <p:cBhvr>
                                        <p:cTn id="18" dur="500"/>
                                        <p:tgtEl>
                                          <p:spTgt spid="10"/>
                                        </p:tgtEl>
                                      </p:cBhvr>
                                    </p:animEffect>
                                  </p:childTnLst>
                                </p:cTn>
                              </p:par>
                            </p:childTnLst>
                          </p:cTn>
                        </p:par>
                        <p:par>
                          <p:cTn id="19" fill="hold">
                            <p:stCondLst>
                              <p:cond delay="500"/>
                            </p:stCondLst>
                            <p:childTnLst>
                              <p:par>
                                <p:cTn id="20" presetID="14" presetClass="entr" presetSubtype="10" fill="hold" grpId="0" nodeType="after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randombar(horizontal)">
                                      <p:cBhvr>
                                        <p:cTn id="22" dur="500"/>
                                        <p:tgtEl>
                                          <p:spTgt spid="23">
                                            <p:txEl>
                                              <p:pRg st="0" end="0"/>
                                            </p:txEl>
                                          </p:spTgt>
                                        </p:tgtEl>
                                      </p:cBhvr>
                                    </p:animEffect>
                                  </p:childTnLst>
                                </p:cTn>
                              </p:par>
                            </p:childTnLst>
                          </p:cTn>
                        </p:par>
                        <p:par>
                          <p:cTn id="23" fill="hold">
                            <p:stCondLst>
                              <p:cond delay="1000"/>
                            </p:stCondLst>
                            <p:childTnLst>
                              <p:par>
                                <p:cTn id="24" presetID="14" presetClass="entr" presetSubtype="10" fill="hold" grpId="0" nodeType="afterEffect">
                                  <p:stCondLst>
                                    <p:cond delay="0"/>
                                  </p:stCondLst>
                                  <p:childTnLst>
                                    <p:set>
                                      <p:cBhvr>
                                        <p:cTn id="25" dur="1" fill="hold">
                                          <p:stCondLst>
                                            <p:cond delay="0"/>
                                          </p:stCondLst>
                                        </p:cTn>
                                        <p:tgtEl>
                                          <p:spTgt spid="23">
                                            <p:txEl>
                                              <p:pRg st="1" end="1"/>
                                            </p:txEl>
                                          </p:spTgt>
                                        </p:tgtEl>
                                        <p:attrNameLst>
                                          <p:attrName>style.visibility</p:attrName>
                                        </p:attrNameLst>
                                      </p:cBhvr>
                                      <p:to>
                                        <p:strVal val="visible"/>
                                      </p:to>
                                    </p:set>
                                    <p:animEffect transition="in" filter="randombar(horizontal)">
                                      <p:cBhvr>
                                        <p:cTn id="26" dur="500"/>
                                        <p:tgtEl>
                                          <p:spTgt spid="23">
                                            <p:txEl>
                                              <p:pRg st="1" end="1"/>
                                            </p:txEl>
                                          </p:spTgt>
                                        </p:tgtEl>
                                      </p:cBhvr>
                                    </p:animEffect>
                                  </p:childTnLst>
                                </p:cTn>
                              </p:par>
                            </p:childTnLst>
                          </p:cTn>
                        </p:par>
                        <p:par>
                          <p:cTn id="27" fill="hold">
                            <p:stCondLst>
                              <p:cond delay="1500"/>
                            </p:stCondLst>
                            <p:childTnLst>
                              <p:par>
                                <p:cTn id="28" presetID="14" presetClass="entr" presetSubtype="10" fill="hold" grpId="0" nodeType="afterEffect">
                                  <p:stCondLst>
                                    <p:cond delay="0"/>
                                  </p:stCondLst>
                                  <p:childTnLst>
                                    <p:set>
                                      <p:cBhvr>
                                        <p:cTn id="29" dur="1" fill="hold">
                                          <p:stCondLst>
                                            <p:cond delay="0"/>
                                          </p:stCondLst>
                                        </p:cTn>
                                        <p:tgtEl>
                                          <p:spTgt spid="23">
                                            <p:txEl>
                                              <p:pRg st="2" end="2"/>
                                            </p:txEl>
                                          </p:spTgt>
                                        </p:tgtEl>
                                        <p:attrNameLst>
                                          <p:attrName>style.visibility</p:attrName>
                                        </p:attrNameLst>
                                      </p:cBhvr>
                                      <p:to>
                                        <p:strVal val="visible"/>
                                      </p:to>
                                    </p:set>
                                    <p:animEffect transition="in" filter="randombar(horizontal)">
                                      <p:cBhvr>
                                        <p:cTn id="30" dur="500"/>
                                        <p:tgtEl>
                                          <p:spTgt spid="23">
                                            <p:txEl>
                                              <p:pRg st="2" end="2"/>
                                            </p:txEl>
                                          </p:spTgt>
                                        </p:tgtEl>
                                      </p:cBhvr>
                                    </p:animEffect>
                                  </p:childTnLst>
                                </p:cTn>
                              </p:par>
                            </p:childTnLst>
                          </p:cTn>
                        </p:par>
                        <p:par>
                          <p:cTn id="31" fill="hold">
                            <p:stCondLst>
                              <p:cond delay="2000"/>
                            </p:stCondLst>
                            <p:childTnLst>
                              <p:par>
                                <p:cTn id="32" presetID="14" presetClass="entr" presetSubtype="10" fill="hold" grpId="0" nodeType="afterEffect">
                                  <p:stCondLst>
                                    <p:cond delay="0"/>
                                  </p:stCondLst>
                                  <p:childTnLst>
                                    <p:set>
                                      <p:cBhvr>
                                        <p:cTn id="33" dur="1" fill="hold">
                                          <p:stCondLst>
                                            <p:cond delay="0"/>
                                          </p:stCondLst>
                                        </p:cTn>
                                        <p:tgtEl>
                                          <p:spTgt spid="23">
                                            <p:txEl>
                                              <p:pRg st="3" end="3"/>
                                            </p:txEl>
                                          </p:spTgt>
                                        </p:tgtEl>
                                        <p:attrNameLst>
                                          <p:attrName>style.visibility</p:attrName>
                                        </p:attrNameLst>
                                      </p:cBhvr>
                                      <p:to>
                                        <p:strVal val="visible"/>
                                      </p:to>
                                    </p:set>
                                    <p:animEffect transition="in" filter="randombar(horizontal)">
                                      <p:cBhvr>
                                        <p:cTn id="34" dur="500"/>
                                        <p:tgtEl>
                                          <p:spTgt spid="23">
                                            <p:txEl>
                                              <p:pRg st="3" end="3"/>
                                            </p:txEl>
                                          </p:spTgt>
                                        </p:tgtEl>
                                      </p:cBhvr>
                                    </p:animEffect>
                                  </p:childTnLst>
                                </p:cTn>
                              </p:par>
                            </p:childTnLst>
                          </p:cTn>
                        </p:par>
                        <p:par>
                          <p:cTn id="35" fill="hold">
                            <p:stCondLst>
                              <p:cond delay="2500"/>
                            </p:stCondLst>
                            <p:childTnLst>
                              <p:par>
                                <p:cTn id="36" presetID="14" presetClass="entr" presetSubtype="10" fill="hold" grpId="0" nodeType="afterEffect">
                                  <p:stCondLst>
                                    <p:cond delay="0"/>
                                  </p:stCondLst>
                                  <p:childTnLst>
                                    <p:set>
                                      <p:cBhvr>
                                        <p:cTn id="37" dur="1" fill="hold">
                                          <p:stCondLst>
                                            <p:cond delay="0"/>
                                          </p:stCondLst>
                                        </p:cTn>
                                        <p:tgtEl>
                                          <p:spTgt spid="23">
                                            <p:txEl>
                                              <p:pRg st="4" end="4"/>
                                            </p:txEl>
                                          </p:spTgt>
                                        </p:tgtEl>
                                        <p:attrNameLst>
                                          <p:attrName>style.visibility</p:attrName>
                                        </p:attrNameLst>
                                      </p:cBhvr>
                                      <p:to>
                                        <p:strVal val="visible"/>
                                      </p:to>
                                    </p:set>
                                    <p:animEffect transition="in" filter="randombar(horizontal)">
                                      <p:cBhvr>
                                        <p:cTn id="38" dur="500"/>
                                        <p:tgtEl>
                                          <p:spTgt spid="23">
                                            <p:txEl>
                                              <p:pRg st="4" end="4"/>
                                            </p:txEl>
                                          </p:spTgt>
                                        </p:tgtEl>
                                      </p:cBhvr>
                                    </p:animEffect>
                                  </p:childTnLst>
                                </p:cTn>
                              </p:par>
                            </p:childTnLst>
                          </p:cTn>
                        </p:par>
                        <p:par>
                          <p:cTn id="39" fill="hold">
                            <p:stCondLst>
                              <p:cond delay="3000"/>
                            </p:stCondLst>
                            <p:childTnLst>
                              <p:par>
                                <p:cTn id="40" presetID="14" presetClass="entr" presetSubtype="10" fill="hold" grpId="0" nodeType="afterEffect">
                                  <p:stCondLst>
                                    <p:cond delay="0"/>
                                  </p:stCondLst>
                                  <p:childTnLst>
                                    <p:set>
                                      <p:cBhvr>
                                        <p:cTn id="41" dur="1" fill="hold">
                                          <p:stCondLst>
                                            <p:cond delay="0"/>
                                          </p:stCondLst>
                                        </p:cTn>
                                        <p:tgtEl>
                                          <p:spTgt spid="23">
                                            <p:txEl>
                                              <p:pRg st="5" end="5"/>
                                            </p:txEl>
                                          </p:spTgt>
                                        </p:tgtEl>
                                        <p:attrNameLst>
                                          <p:attrName>style.visibility</p:attrName>
                                        </p:attrNameLst>
                                      </p:cBhvr>
                                      <p:to>
                                        <p:strVal val="visible"/>
                                      </p:to>
                                    </p:set>
                                    <p:animEffect transition="in" filter="randombar(horizontal)">
                                      <p:cBhvr>
                                        <p:cTn id="42" dur="5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41</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5.3 Fetching Data From a Query Result</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pic>
        <p:nvPicPr>
          <p:cNvPr id="12" name="Picture 11">
            <a:extLst>
              <a:ext uri="{FF2B5EF4-FFF2-40B4-BE49-F238E27FC236}">
                <a16:creationId xmlns:a16="http://schemas.microsoft.com/office/drawing/2014/main" id="{0CD3F471-88DB-48B9-A271-6A96954C562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tretch>
            <a:fillRect/>
          </a:stretch>
        </p:blipFill>
        <p:spPr>
          <a:xfrm rot="21540000">
            <a:off x="3880953" y="2122663"/>
            <a:ext cx="4426920" cy="4634242"/>
          </a:xfrm>
          <a:prstGeom prst="rect">
            <a:avLst/>
          </a:prstGeom>
        </p:spPr>
      </p:pic>
      <p:sp>
        <p:nvSpPr>
          <p:cNvPr id="14" name="Rectangle 13">
            <a:extLst>
              <a:ext uri="{FF2B5EF4-FFF2-40B4-BE49-F238E27FC236}">
                <a16:creationId xmlns:a16="http://schemas.microsoft.com/office/drawing/2014/main" id="{83315C52-BDF4-4A84-8A22-CE5607290977}"/>
              </a:ext>
            </a:extLst>
          </p:cNvPr>
          <p:cNvSpPr/>
          <p:nvPr/>
        </p:nvSpPr>
        <p:spPr>
          <a:xfrm>
            <a:off x="4570412" y="4918586"/>
            <a:ext cx="3276600" cy="1143000"/>
          </a:xfrm>
          <a:prstGeom prst="rect">
            <a:avLst/>
          </a:prstGeom>
          <a:noFill/>
          <a:ln w="19050">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62501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42</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5.4 Passing Parameters to Queries</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sz="3600"/>
              <a:t>5. Using a Call-Level Interface</a:t>
            </a:r>
            <a:endParaRPr lang="en-US"/>
          </a:p>
        </p:txBody>
      </p:sp>
      <p:pic>
        <p:nvPicPr>
          <p:cNvPr id="8" name="Graphic 7" descr="Browser window">
            <a:extLst>
              <a:ext uri="{FF2B5EF4-FFF2-40B4-BE49-F238E27FC236}">
                <a16:creationId xmlns:a16="http://schemas.microsoft.com/office/drawing/2014/main" id="{98B70251-D754-4C66-B276-590C15A0B1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2744" y="914400"/>
            <a:ext cx="685800" cy="685800"/>
          </a:xfrm>
          <a:prstGeom prst="rect">
            <a:avLst/>
          </a:prstGeom>
        </p:spPr>
      </p:pic>
      <p:pic>
        <p:nvPicPr>
          <p:cNvPr id="9" name="Content Placeholder 3">
            <a:extLst>
              <a:ext uri="{FF2B5EF4-FFF2-40B4-BE49-F238E27FC236}">
                <a16:creationId xmlns:a16="http://schemas.microsoft.com/office/drawing/2014/main" id="{F5E97C26-1E15-4B92-A16E-FFE328DE3D27}"/>
              </a:ext>
            </a:extLst>
          </p:cNvPr>
          <p:cNvPicPr>
            <a:picLocks noGrp="1" noChangeAspect="1"/>
          </p:cNvPicPr>
          <p:nvPr>
            <p:ph idx="1"/>
          </p:nvPr>
        </p:nvPicPr>
        <p:blipFill>
          <a:blip r:embed="rId4">
            <a:duotone>
              <a:prstClr val="black"/>
              <a:schemeClr val="accent2">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2265789" y="2341208"/>
            <a:ext cx="7654724" cy="2418980"/>
          </a:xfrm>
        </p:spPr>
      </p:pic>
      <p:sp>
        <p:nvSpPr>
          <p:cNvPr id="11" name="TextBox 10">
            <a:extLst>
              <a:ext uri="{FF2B5EF4-FFF2-40B4-BE49-F238E27FC236}">
                <a16:creationId xmlns:a16="http://schemas.microsoft.com/office/drawing/2014/main" id="{499651A4-B9A6-488C-BEF1-BCCCD21E142F}"/>
              </a:ext>
            </a:extLst>
          </p:cNvPr>
          <p:cNvSpPr txBox="1"/>
          <p:nvPr/>
        </p:nvSpPr>
        <p:spPr>
          <a:xfrm>
            <a:off x="1751887" y="5061549"/>
            <a:ext cx="8682527" cy="707886"/>
          </a:xfrm>
          <a:prstGeom prst="rect">
            <a:avLst/>
          </a:prstGeom>
          <a:noFill/>
        </p:spPr>
        <p:txBody>
          <a:bodyPr wrap="square" rtlCol="0">
            <a:spAutoFit/>
          </a:bodyPr>
          <a:lstStyle/>
          <a:p>
            <a:pPr algn="ctr"/>
            <a:r>
              <a:rPr lang="en-US" sz="2000"/>
              <a:t>If we put this block into a LOOP, then each time around the loop, a </a:t>
            </a:r>
            <a:r>
              <a:rPr lang="en-US" sz="2000" i="1"/>
              <a:t>new tuple, </a:t>
            </a:r>
            <a:r>
              <a:rPr lang="en-US" sz="2000"/>
              <a:t>with a new name and address for a studio, is inserted into </a:t>
            </a:r>
            <a:r>
              <a:rPr lang="en-US" sz="2000" b="1"/>
              <a:t>Studio.</a:t>
            </a:r>
            <a:endParaRPr lang="en-US" sz="2000"/>
          </a:p>
        </p:txBody>
      </p:sp>
    </p:spTree>
    <p:extLst>
      <p:ext uri="{BB962C8B-B14F-4D97-AF65-F5344CB8AC3E}">
        <p14:creationId xmlns:p14="http://schemas.microsoft.com/office/powerpoint/2010/main" val="52298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8DBA-6EDA-4314-B54F-0867AEED7A6D}"/>
              </a:ext>
            </a:extLst>
          </p:cNvPr>
          <p:cNvSpPr>
            <a:spLocks noGrp="1"/>
          </p:cNvSpPr>
          <p:nvPr>
            <p:ph type="title"/>
          </p:nvPr>
        </p:nvSpPr>
        <p:spPr/>
        <p:txBody>
          <a:bodyPr/>
          <a:lstStyle/>
          <a:p>
            <a:r>
              <a:rPr lang="en-US"/>
              <a:t>6. JDBC (Java Database Connectivity)</a:t>
            </a:r>
          </a:p>
        </p:txBody>
      </p:sp>
      <p:sp>
        <p:nvSpPr>
          <p:cNvPr id="4" name="Footer Placeholder 3">
            <a:extLst>
              <a:ext uri="{FF2B5EF4-FFF2-40B4-BE49-F238E27FC236}">
                <a16:creationId xmlns:a16="http://schemas.microsoft.com/office/drawing/2014/main" id="{5AD95AB3-8B63-43E6-ACED-F204D36940A8}"/>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741C3C6B-8B4E-46D8-A48A-D047E31F60D1}"/>
              </a:ext>
            </a:extLst>
          </p:cNvPr>
          <p:cNvSpPr>
            <a:spLocks noGrp="1"/>
          </p:cNvSpPr>
          <p:nvPr>
            <p:ph type="sldNum" sz="quarter" idx="12"/>
          </p:nvPr>
        </p:nvSpPr>
        <p:spPr/>
        <p:txBody>
          <a:bodyPr/>
          <a:lstStyle/>
          <a:p>
            <a:fld id="{AAEAE4A8-A6E5-453E-B946-FB774B73F48C}" type="slidenum">
              <a:rPr lang="en-US" smtClean="0"/>
              <a:t>43</a:t>
            </a:fld>
            <a:endParaRPr lang="en-US" dirty="0"/>
          </a:p>
        </p:txBody>
      </p:sp>
      <p:sp>
        <p:nvSpPr>
          <p:cNvPr id="11" name="Content Placeholder 50">
            <a:extLst>
              <a:ext uri="{FF2B5EF4-FFF2-40B4-BE49-F238E27FC236}">
                <a16:creationId xmlns:a16="http://schemas.microsoft.com/office/drawing/2014/main" id="{44F38021-2095-41B1-9E8B-B9DAFC83A559}"/>
              </a:ext>
            </a:extLst>
          </p:cNvPr>
          <p:cNvSpPr>
            <a:spLocks noGrp="1"/>
          </p:cNvSpPr>
          <p:nvPr>
            <p:ph idx="1"/>
          </p:nvPr>
        </p:nvSpPr>
        <p:spPr>
          <a:xfrm>
            <a:off x="1065212" y="1824483"/>
            <a:ext cx="8305800" cy="2061718"/>
          </a:xfrm>
        </p:spPr>
        <p:txBody>
          <a:bodyPr>
            <a:normAutofit/>
          </a:bodyPr>
          <a:lstStyle/>
          <a:p>
            <a:pPr marL="0" indent="0">
              <a:buNone/>
            </a:pPr>
            <a:r>
              <a:rPr lang="en-US" b="1"/>
              <a:t>6.1 Introduction to JDBC</a:t>
            </a:r>
          </a:p>
          <a:p>
            <a:pPr marL="0" indent="0">
              <a:buNone/>
            </a:pPr>
            <a:r>
              <a:rPr lang="en-US" b="1"/>
              <a:t>6.2 Creating Statements in JDBC</a:t>
            </a:r>
          </a:p>
          <a:p>
            <a:pPr marL="0" indent="0">
              <a:buNone/>
            </a:pPr>
            <a:r>
              <a:rPr lang="en-US" b="1"/>
              <a:t>6.3 Cursor Operations in JDBC</a:t>
            </a:r>
          </a:p>
          <a:p>
            <a:pPr marL="0" indent="0">
              <a:buNone/>
            </a:pPr>
            <a:r>
              <a:rPr lang="en-US" b="1"/>
              <a:t>6.4 Parameter Passing</a:t>
            </a:r>
          </a:p>
        </p:txBody>
      </p:sp>
      <p:sp>
        <p:nvSpPr>
          <p:cNvPr id="3" name="AutoShape 2" descr="java Vector Logo - Download Free SVG Icon | Worldvectorlogo">
            <a:extLst>
              <a:ext uri="{FF2B5EF4-FFF2-40B4-BE49-F238E27FC236}">
                <a16:creationId xmlns:a16="http://schemas.microsoft.com/office/drawing/2014/main" id="{02E6CA7F-7FD7-4B19-879D-C6E1D8EC6922}"/>
              </a:ext>
            </a:extLst>
          </p:cNvPr>
          <p:cNvSpPr>
            <a:spLocks noChangeAspect="1" noChangeArrowheads="1"/>
          </p:cNvSpPr>
          <p:nvPr/>
        </p:nvSpPr>
        <p:spPr bwMode="auto">
          <a:xfrm>
            <a:off x="5942012" y="3276599"/>
            <a:ext cx="990599" cy="9905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0" name="Picture 6" descr="Getting started with Oracle JDBC-Oracle 12c+-ohsdba">
            <a:extLst>
              <a:ext uri="{FF2B5EF4-FFF2-40B4-BE49-F238E27FC236}">
                <a16:creationId xmlns:a16="http://schemas.microsoft.com/office/drawing/2014/main" id="{65008EBD-AA75-413A-AAE1-2E8A9207B19C}"/>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87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44</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6.1 Introduction to JDBC</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D2D48F5A-B160-4C6F-9B1A-45B60742F00A}"/>
              </a:ext>
            </a:extLst>
          </p:cNvPr>
          <p:cNvSpPr>
            <a:spLocks noGrp="1"/>
          </p:cNvSpPr>
          <p:nvPr>
            <p:ph idx="1"/>
          </p:nvPr>
        </p:nvSpPr>
        <p:spPr>
          <a:xfrm>
            <a:off x="266858" y="2350135"/>
            <a:ext cx="11390154" cy="2602865"/>
          </a:xfrm>
        </p:spPr>
        <p:txBody>
          <a:bodyPr>
            <a:normAutofit/>
          </a:bodyPr>
          <a:lstStyle/>
          <a:p>
            <a:r>
              <a:rPr lang="en-US"/>
              <a:t>Remember to: </a:t>
            </a:r>
            <a:r>
              <a:rPr lang="en-US">
                <a:highlight>
                  <a:srgbClr val="C0C0C0"/>
                </a:highlight>
                <a:latin typeface="Fira Code" panose="020B0809050000020004" pitchFamily="49" charset="0"/>
                <a:ea typeface="Fira Code" panose="020B0809050000020004" pitchFamily="49" charset="0"/>
              </a:rPr>
              <a:t>import java.sql.*;</a:t>
            </a:r>
          </a:p>
          <a:p>
            <a:r>
              <a:rPr lang="en-US"/>
              <a:t>Load a “driver” for database system:</a:t>
            </a:r>
          </a:p>
          <a:p>
            <a:pPr marL="45720" indent="0" algn="ctr">
              <a:buNone/>
            </a:pPr>
            <a:r>
              <a:rPr lang="en-US">
                <a:highlight>
                  <a:srgbClr val="C0C0C0"/>
                </a:highlight>
                <a:latin typeface="Fira Code" panose="020B0809050000020004" pitchFamily="49" charset="0"/>
                <a:ea typeface="Fira Code" panose="020B0809050000020004" pitchFamily="49" charset="0"/>
              </a:rPr>
              <a:t>Class.forName(&lt;driver name&gt;);</a:t>
            </a:r>
            <a:r>
              <a:rPr lang="en-US">
                <a:latin typeface="Fira Code" panose="020B0809050000020004" pitchFamily="49" charset="0"/>
                <a:ea typeface="Fira Code" panose="020B0809050000020004" pitchFamily="49" charset="0"/>
              </a:rPr>
              <a:t> </a:t>
            </a:r>
            <a:r>
              <a:rPr lang="en-US">
                <a:latin typeface="Fira Code" panose="020B0809050000020004" pitchFamily="49" charset="0"/>
                <a:ea typeface="Fira Code" panose="020B0809050000020004" pitchFamily="49" charset="0"/>
                <a:sym typeface="Wingdings" panose="05000000000000000000" pitchFamily="2" charset="2"/>
              </a:rPr>
              <a:t> </a:t>
            </a:r>
            <a:r>
              <a:rPr lang="en-US" sz="1800">
                <a:highlight>
                  <a:srgbClr val="C0C0C0"/>
                </a:highlight>
                <a:latin typeface="Fira Code" panose="020B0809050000020004" pitchFamily="49" charset="0"/>
                <a:ea typeface="Fira Code" panose="020B0809050000020004" pitchFamily="49" charset="0"/>
              </a:rPr>
              <a:t>Class.forName(“com.mysql.jdbc.Driver”);</a:t>
            </a:r>
            <a:endParaRPr lang="en-US">
              <a:highlight>
                <a:srgbClr val="C0C0C0"/>
              </a:highlight>
              <a:latin typeface="Fira Code" panose="020B0809050000020004" pitchFamily="49" charset="0"/>
              <a:ea typeface="Fira Code" panose="020B0809050000020004" pitchFamily="49" charset="0"/>
            </a:endParaRPr>
          </a:p>
          <a:p>
            <a:r>
              <a:rPr lang="en-US"/>
              <a:t>Establish a connection:</a:t>
            </a:r>
          </a:p>
          <a:p>
            <a:pPr marL="45720" indent="0" algn="ctr">
              <a:buNone/>
            </a:pPr>
            <a:r>
              <a:rPr lang="en-US" sz="1800">
                <a:highlight>
                  <a:srgbClr val="C0C0C0"/>
                </a:highlight>
                <a:latin typeface="Fira Code" panose="020B0809050000020004" pitchFamily="49" charset="0"/>
                <a:ea typeface="Fira Code" panose="020B0809050000020004" pitchFamily="49" charset="0"/>
              </a:rPr>
              <a:t>Connection myCon = DriverManager.getConnection(&lt;URL&gt;, &lt;username&gt;, &lt;password&gt;);</a:t>
            </a:r>
          </a:p>
        </p:txBody>
      </p:sp>
      <p:sp>
        <p:nvSpPr>
          <p:cNvPr id="15" name="TextBox 14">
            <a:extLst>
              <a:ext uri="{FF2B5EF4-FFF2-40B4-BE49-F238E27FC236}">
                <a16:creationId xmlns:a16="http://schemas.microsoft.com/office/drawing/2014/main" id="{0DD7577A-7D31-4C27-A50B-475A060D2181}"/>
              </a:ext>
            </a:extLst>
          </p:cNvPr>
          <p:cNvSpPr txBox="1"/>
          <p:nvPr/>
        </p:nvSpPr>
        <p:spPr>
          <a:xfrm>
            <a:off x="4017962" y="5354078"/>
            <a:ext cx="6896100" cy="400110"/>
          </a:xfrm>
          <a:prstGeom prst="rect">
            <a:avLst/>
          </a:prstGeom>
          <a:solidFill>
            <a:schemeClr val="accent2">
              <a:lumMod val="40000"/>
              <a:lumOff val="60000"/>
            </a:schemeClr>
          </a:solidFill>
          <a:ln>
            <a:solidFill>
              <a:schemeClr val="bg2"/>
            </a:solidFill>
          </a:ln>
        </p:spPr>
        <p:txBody>
          <a:bodyPr wrap="square">
            <a:spAutoFit/>
          </a:bodyPr>
          <a:lstStyle/>
          <a:p>
            <a:r>
              <a:rPr lang="en-US" sz="2000">
                <a:latin typeface="Fira Code" panose="020B0809050000020004" pitchFamily="49" charset="0"/>
                <a:ea typeface="Fira Code" panose="020B0809050000020004" pitchFamily="49" charset="0"/>
              </a:rPr>
              <a:t>jdbc:mysql://&lt;host name&gt;/&lt;database name&gt;</a:t>
            </a:r>
          </a:p>
        </p:txBody>
      </p:sp>
      <p:sp>
        <p:nvSpPr>
          <p:cNvPr id="17" name="Rectangle 16">
            <a:extLst>
              <a:ext uri="{FF2B5EF4-FFF2-40B4-BE49-F238E27FC236}">
                <a16:creationId xmlns:a16="http://schemas.microsoft.com/office/drawing/2014/main" id="{46EC2B3C-6A90-4C7A-97E8-7078E4E548F5}"/>
              </a:ext>
            </a:extLst>
          </p:cNvPr>
          <p:cNvSpPr/>
          <p:nvPr/>
        </p:nvSpPr>
        <p:spPr>
          <a:xfrm>
            <a:off x="7085012" y="4343400"/>
            <a:ext cx="762000" cy="304800"/>
          </a:xfrm>
          <a:prstGeom prst="rect">
            <a:avLst/>
          </a:prstGeom>
          <a:no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B848A1E9-8C64-4624-840E-20E94DD4F866}"/>
              </a:ext>
            </a:extLst>
          </p:cNvPr>
          <p:cNvCxnSpPr>
            <a:stCxn id="17" idx="2"/>
          </p:cNvCxnSpPr>
          <p:nvPr/>
        </p:nvCxnSpPr>
        <p:spPr>
          <a:xfrm>
            <a:off x="7466012" y="4648200"/>
            <a:ext cx="0" cy="7058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699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2" presetClass="entr" presetSubtype="4" fill="hold" nodeType="after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anim calcmode="lin" valueType="num">
                                      <p:cBhvr additive="base">
                                        <p:cTn id="20" dur="500"/>
                                        <p:tgtEl>
                                          <p:spTgt spid="12">
                                            <p:txEl>
                                              <p:pRg st="2" end="2"/>
                                            </p:txEl>
                                          </p:spTgt>
                                        </p:tgtEl>
                                        <p:attrNameLst>
                                          <p:attrName>ppt_y</p:attrName>
                                        </p:attrNameLst>
                                      </p:cBhvr>
                                      <p:tavLst>
                                        <p:tav tm="0">
                                          <p:val>
                                            <p:strVal val="#ppt_y+#ppt_h*1.125000"/>
                                          </p:val>
                                        </p:tav>
                                        <p:tav tm="100000">
                                          <p:val>
                                            <p:strVal val="#ppt_y"/>
                                          </p:val>
                                        </p:tav>
                                      </p:tavLst>
                                    </p:anim>
                                    <p:animEffect transition="in" filter="wipe(up)">
                                      <p:cBhvr>
                                        <p:cTn id="21" dur="500"/>
                                        <p:tgtEl>
                                          <p:spTgt spid="12">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xEl>
                                              <p:pRg st="3" end="3"/>
                                            </p:txEl>
                                          </p:spTgt>
                                        </p:tgtEl>
                                        <p:attrNameLst>
                                          <p:attrName>style.visibility</p:attrName>
                                        </p:attrNameLst>
                                      </p:cBhvr>
                                      <p:to>
                                        <p:strVal val="visible"/>
                                      </p:to>
                                    </p:set>
                                    <p:animEffect transition="in" filter="fade">
                                      <p:cBhvr>
                                        <p:cTn id="26" dur="1000"/>
                                        <p:tgtEl>
                                          <p:spTgt spid="12">
                                            <p:txEl>
                                              <p:pRg st="3" end="3"/>
                                            </p:txEl>
                                          </p:spTgt>
                                        </p:tgtEl>
                                      </p:cBhvr>
                                    </p:animEffect>
                                    <p:anim calcmode="lin" valueType="num">
                                      <p:cBhvr>
                                        <p:cTn id="27"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12" presetClass="entr" presetSubtype="4" fill="hold" nodeType="afterEffect">
                                  <p:stCondLst>
                                    <p:cond delay="0"/>
                                  </p:stCondLst>
                                  <p:childTnLst>
                                    <p:set>
                                      <p:cBhvr>
                                        <p:cTn id="31" dur="1" fill="hold">
                                          <p:stCondLst>
                                            <p:cond delay="0"/>
                                          </p:stCondLst>
                                        </p:cTn>
                                        <p:tgtEl>
                                          <p:spTgt spid="12">
                                            <p:txEl>
                                              <p:pRg st="4" end="4"/>
                                            </p:txEl>
                                          </p:spTgt>
                                        </p:tgtEl>
                                        <p:attrNameLst>
                                          <p:attrName>style.visibility</p:attrName>
                                        </p:attrNameLst>
                                      </p:cBhvr>
                                      <p:to>
                                        <p:strVal val="visible"/>
                                      </p:to>
                                    </p:set>
                                    <p:anim calcmode="lin" valueType="num">
                                      <p:cBhvr additive="base">
                                        <p:cTn id="32" dur="500"/>
                                        <p:tgtEl>
                                          <p:spTgt spid="12">
                                            <p:txEl>
                                              <p:pRg st="4" end="4"/>
                                            </p:txEl>
                                          </p:spTgt>
                                        </p:tgtEl>
                                        <p:attrNameLst>
                                          <p:attrName>ppt_y</p:attrName>
                                        </p:attrNameLst>
                                      </p:cBhvr>
                                      <p:tavLst>
                                        <p:tav tm="0">
                                          <p:val>
                                            <p:strVal val="#ppt_y+#ppt_h*1.125000"/>
                                          </p:val>
                                        </p:tav>
                                        <p:tav tm="100000">
                                          <p:val>
                                            <p:strVal val="#ppt_y"/>
                                          </p:val>
                                        </p:tav>
                                      </p:tavLst>
                                    </p:anim>
                                    <p:animEffect transition="in" filter="wipe(up)">
                                      <p:cBhvr>
                                        <p:cTn id="33" dur="500"/>
                                        <p:tgtEl>
                                          <p:spTgt spid="12">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up)">
                                      <p:cBhvr>
                                        <p:cTn id="42" dur="500"/>
                                        <p:tgtEl>
                                          <p:spTgt spid="19"/>
                                        </p:tgtEl>
                                      </p:cBhvr>
                                    </p:animEffect>
                                  </p:childTnLst>
                                </p:cTn>
                              </p:par>
                            </p:childTnLst>
                          </p:cTn>
                        </p:par>
                        <p:par>
                          <p:cTn id="43" fill="hold">
                            <p:stCondLst>
                              <p:cond delay="1000"/>
                            </p:stCondLst>
                            <p:childTnLst>
                              <p:par>
                                <p:cTn id="44" presetID="14" presetClass="entr" presetSubtype="10"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randombar(horizontal)">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45</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6.2 Creating statements in JDBC</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a:extLst>
              <a:ext uri="{FF2B5EF4-FFF2-40B4-BE49-F238E27FC236}">
                <a16:creationId xmlns:a16="http://schemas.microsoft.com/office/drawing/2014/main" id="{D2D48F5A-B160-4C6F-9B1A-45B60742F00A}"/>
              </a:ext>
            </a:extLst>
          </p:cNvPr>
          <p:cNvSpPr>
            <a:spLocks noGrp="1"/>
          </p:cNvSpPr>
          <p:nvPr>
            <p:ph idx="1"/>
          </p:nvPr>
        </p:nvSpPr>
        <p:spPr>
          <a:xfrm>
            <a:off x="646112" y="2312544"/>
            <a:ext cx="8046722" cy="3068156"/>
          </a:xfrm>
        </p:spPr>
        <p:txBody>
          <a:bodyPr>
            <a:normAutofit/>
          </a:bodyPr>
          <a:lstStyle/>
          <a:p>
            <a:r>
              <a:rPr lang="en-US">
                <a:highlight>
                  <a:srgbClr val="C0C0C0"/>
                </a:highlight>
                <a:latin typeface="Fira Code" panose="020B0809050000020004" pitchFamily="49" charset="0"/>
                <a:ea typeface="Fira Code" panose="020B0809050000020004" pitchFamily="49" charset="0"/>
              </a:rPr>
              <a:t>createStatement();</a:t>
            </a:r>
          </a:p>
          <a:p>
            <a:r>
              <a:rPr lang="en-US">
                <a:highlight>
                  <a:srgbClr val="C0C0C0"/>
                </a:highlight>
                <a:latin typeface="Fira Code" panose="020B0809050000020004" pitchFamily="49" charset="0"/>
                <a:ea typeface="Fira Code" panose="020B0809050000020004" pitchFamily="49" charset="0"/>
              </a:rPr>
              <a:t>prepareStatement(String query);</a:t>
            </a:r>
          </a:p>
          <a:p>
            <a:r>
              <a:rPr lang="en-US">
                <a:highlight>
                  <a:srgbClr val="C0C0C0"/>
                </a:highlight>
                <a:latin typeface="Fira Code" panose="020B0809050000020004" pitchFamily="49" charset="0"/>
                <a:ea typeface="Fira Code" panose="020B0809050000020004" pitchFamily="49" charset="0"/>
              </a:rPr>
              <a:t>executeQuery(String query);</a:t>
            </a:r>
            <a:r>
              <a:rPr lang="en-US">
                <a:latin typeface="Fira Code" panose="020B0809050000020004" pitchFamily="49" charset="0"/>
                <a:ea typeface="Fira Code" panose="020B0809050000020004" pitchFamily="49" charset="0"/>
              </a:rPr>
              <a:t> or </a:t>
            </a:r>
            <a:r>
              <a:rPr lang="en-US">
                <a:highlight>
                  <a:srgbClr val="C0C0C0"/>
                </a:highlight>
                <a:latin typeface="Fira Code" panose="020B0809050000020004" pitchFamily="49" charset="0"/>
                <a:ea typeface="Fira Code" panose="020B0809050000020004" pitchFamily="49" charset="0"/>
              </a:rPr>
              <a:t>executeQuery();</a:t>
            </a:r>
          </a:p>
          <a:p>
            <a:pPr marL="45720" indent="0">
              <a:buNone/>
            </a:pPr>
            <a:endParaRPr lang="en-US">
              <a:highlight>
                <a:srgbClr val="C0C0C0"/>
              </a:highlight>
              <a:latin typeface="Fira Code" panose="020B0809050000020004" pitchFamily="49" charset="0"/>
              <a:ea typeface="Fira Code" panose="020B0809050000020004" pitchFamily="49" charset="0"/>
            </a:endParaRPr>
          </a:p>
          <a:p>
            <a:endParaRPr lang="en-US">
              <a:highlight>
                <a:srgbClr val="C0C0C0"/>
              </a:highlight>
              <a:latin typeface="Fira Code" panose="020B0809050000020004" pitchFamily="49" charset="0"/>
              <a:ea typeface="Fira Code" panose="020B0809050000020004" pitchFamily="49" charset="0"/>
            </a:endParaRPr>
          </a:p>
          <a:p>
            <a:r>
              <a:rPr lang="en-US">
                <a:highlight>
                  <a:srgbClr val="C0C0C0"/>
                </a:highlight>
                <a:latin typeface="Fira Code" panose="020B0809050000020004" pitchFamily="49" charset="0"/>
                <a:ea typeface="Fira Code" panose="020B0809050000020004" pitchFamily="49" charset="0"/>
              </a:rPr>
              <a:t>executeUpdate(String query);</a:t>
            </a:r>
            <a:r>
              <a:rPr lang="en-US">
                <a:latin typeface="Fira Code" panose="020B0809050000020004" pitchFamily="49" charset="0"/>
                <a:ea typeface="Fira Code" panose="020B0809050000020004" pitchFamily="49" charset="0"/>
              </a:rPr>
              <a:t> or </a:t>
            </a:r>
            <a:r>
              <a:rPr lang="en-US">
                <a:highlight>
                  <a:srgbClr val="C0C0C0"/>
                </a:highlight>
                <a:latin typeface="Fira Code" panose="020B0809050000020004" pitchFamily="49" charset="0"/>
                <a:ea typeface="Fira Code" panose="020B0809050000020004" pitchFamily="49" charset="0"/>
              </a:rPr>
              <a:t>executeUpdate();</a:t>
            </a:r>
          </a:p>
        </p:txBody>
      </p:sp>
      <p:pic>
        <p:nvPicPr>
          <p:cNvPr id="3" name="Picture 2">
            <a:extLst>
              <a:ext uri="{FF2B5EF4-FFF2-40B4-BE49-F238E27FC236}">
                <a16:creationId xmlns:a16="http://schemas.microsoft.com/office/drawing/2014/main" id="{EE978445-3E19-4321-9D52-CA0176A4324D}"/>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68962" y="3801964"/>
            <a:ext cx="4980289" cy="856824"/>
          </a:xfrm>
          <a:prstGeom prst="rect">
            <a:avLst/>
          </a:prstGeom>
        </p:spPr>
      </p:pic>
      <p:pic>
        <p:nvPicPr>
          <p:cNvPr id="8" name="Picture 7">
            <a:extLst>
              <a:ext uri="{FF2B5EF4-FFF2-40B4-BE49-F238E27FC236}">
                <a16:creationId xmlns:a16="http://schemas.microsoft.com/office/drawing/2014/main" id="{1CF9FB61-A16D-4C40-92E9-616C35AFE60A}"/>
              </a:ext>
            </a:extLst>
          </p:cNvPr>
          <p:cNvPicPr>
            <a:picLocks noChangeAspect="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94139" y="3767947"/>
            <a:ext cx="5617687" cy="924857"/>
          </a:xfrm>
          <a:prstGeom prst="rect">
            <a:avLst/>
          </a:prstGeom>
        </p:spPr>
      </p:pic>
      <p:pic>
        <p:nvPicPr>
          <p:cNvPr id="9" name="Picture 8">
            <a:extLst>
              <a:ext uri="{FF2B5EF4-FFF2-40B4-BE49-F238E27FC236}">
                <a16:creationId xmlns:a16="http://schemas.microsoft.com/office/drawing/2014/main" id="{3B1D7F08-8279-4565-8CBC-831DB3466576}"/>
              </a:ext>
            </a:extLst>
          </p:cNvPr>
          <p:cNvPicPr>
            <a:picLocks noChangeAspect="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68962" y="5380700"/>
            <a:ext cx="5338829" cy="712344"/>
          </a:xfrm>
          <a:prstGeom prst="rect">
            <a:avLst/>
          </a:prstGeom>
        </p:spPr>
      </p:pic>
      <p:pic>
        <p:nvPicPr>
          <p:cNvPr id="10" name="Picture 9">
            <a:extLst>
              <a:ext uri="{FF2B5EF4-FFF2-40B4-BE49-F238E27FC236}">
                <a16:creationId xmlns:a16="http://schemas.microsoft.com/office/drawing/2014/main" id="{90A43FAC-8D37-4957-A5E8-CC12754D1138}"/>
              </a:ext>
            </a:extLst>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293837" y="5283920"/>
            <a:ext cx="5418290" cy="891617"/>
          </a:xfrm>
          <a:prstGeom prst="rect">
            <a:avLst/>
          </a:prstGeom>
        </p:spPr>
      </p:pic>
    </p:spTree>
    <p:extLst>
      <p:ext uri="{BB962C8B-B14F-4D97-AF65-F5344CB8AC3E}">
        <p14:creationId xmlns:p14="http://schemas.microsoft.com/office/powerpoint/2010/main" val="367087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xEl>
                                              <p:pRg st="1" end="1"/>
                                            </p:txEl>
                                          </p:spTgt>
                                        </p:tgtEl>
                                        <p:attrNameLst>
                                          <p:attrName>style.visibility</p:attrName>
                                        </p:attrNameLst>
                                      </p:cBhvr>
                                      <p:to>
                                        <p:strVal val="visible"/>
                                      </p:to>
                                    </p:set>
                                    <p:animEffect transition="in" filter="fade">
                                      <p:cBhvr>
                                        <p:cTn id="14" dur="1000"/>
                                        <p:tgtEl>
                                          <p:spTgt spid="12">
                                            <p:txEl>
                                              <p:pRg st="1" end="1"/>
                                            </p:txEl>
                                          </p:spTgt>
                                        </p:tgtEl>
                                      </p:cBhvr>
                                    </p:animEffect>
                                    <p:anim calcmode="lin" valueType="num">
                                      <p:cBhvr>
                                        <p:cTn id="15"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1000"/>
                                        <p:tgtEl>
                                          <p:spTgt spid="12">
                                            <p:txEl>
                                              <p:pRg st="2" end="2"/>
                                            </p:txEl>
                                          </p:spTgt>
                                        </p:tgtEl>
                                      </p:cBhvr>
                                    </p:animEffect>
                                    <p:anim calcmode="lin" valueType="num">
                                      <p:cBhvr>
                                        <p:cTn id="22"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2" presetClass="entr" presetSubtype="4"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p:tgtEl>
                                          <p:spTgt spid="3"/>
                                        </p:tgtEl>
                                        <p:attrNameLst>
                                          <p:attrName>ppt_y</p:attrName>
                                        </p:attrNameLst>
                                      </p:cBhvr>
                                      <p:tavLst>
                                        <p:tav tm="0">
                                          <p:val>
                                            <p:strVal val="#ppt_y+#ppt_h*1.125000"/>
                                          </p:val>
                                        </p:tav>
                                        <p:tav tm="100000">
                                          <p:val>
                                            <p:strVal val="#ppt_y"/>
                                          </p:val>
                                        </p:tav>
                                      </p:tavLst>
                                    </p:anim>
                                    <p:animEffect transition="in" filter="wipe(up)">
                                      <p:cBhvr>
                                        <p:cTn id="28" dur="500"/>
                                        <p:tgtEl>
                                          <p:spTgt spid="3"/>
                                        </p:tgtEl>
                                      </p:cBhvr>
                                    </p:animEffect>
                                  </p:childTnLst>
                                </p:cTn>
                              </p:par>
                            </p:childTnLst>
                          </p:cTn>
                        </p:par>
                        <p:par>
                          <p:cTn id="29" fill="hold">
                            <p:stCondLst>
                              <p:cond delay="1500"/>
                            </p:stCondLst>
                            <p:childTnLst>
                              <p:par>
                                <p:cTn id="30" presetID="12" presetClass="entr" presetSubtype="4"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ppt_y</p:attrName>
                                        </p:attrNameLst>
                                      </p:cBhvr>
                                      <p:tavLst>
                                        <p:tav tm="0">
                                          <p:val>
                                            <p:strVal val="#ppt_y+#ppt_h*1.125000"/>
                                          </p:val>
                                        </p:tav>
                                        <p:tav tm="100000">
                                          <p:val>
                                            <p:strVal val="#ppt_y"/>
                                          </p:val>
                                        </p:tav>
                                      </p:tavLst>
                                    </p:anim>
                                    <p:animEffect transition="in" filter="wipe(up)">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2">
                                            <p:txEl>
                                              <p:pRg st="5" end="5"/>
                                            </p:txEl>
                                          </p:spTgt>
                                        </p:tgtEl>
                                        <p:attrNameLst>
                                          <p:attrName>style.visibility</p:attrName>
                                        </p:attrNameLst>
                                      </p:cBhvr>
                                      <p:to>
                                        <p:strVal val="visible"/>
                                      </p:to>
                                    </p:set>
                                    <p:animEffect transition="in" filter="fade">
                                      <p:cBhvr>
                                        <p:cTn id="38" dur="1000"/>
                                        <p:tgtEl>
                                          <p:spTgt spid="12">
                                            <p:txEl>
                                              <p:pRg st="5" end="5"/>
                                            </p:txEl>
                                          </p:spTgt>
                                        </p:tgtEl>
                                      </p:cBhvr>
                                    </p:animEffect>
                                    <p:anim calcmode="lin" valueType="num">
                                      <p:cBhvr>
                                        <p:cTn id="39"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0"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par>
                          <p:cTn id="41" fill="hold">
                            <p:stCondLst>
                              <p:cond delay="1000"/>
                            </p:stCondLst>
                            <p:childTnLst>
                              <p:par>
                                <p:cTn id="42" presetID="12" presetClass="entr" presetSubtype="4"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p:tgtEl>
                                          <p:spTgt spid="9"/>
                                        </p:tgtEl>
                                        <p:attrNameLst>
                                          <p:attrName>ppt_y</p:attrName>
                                        </p:attrNameLst>
                                      </p:cBhvr>
                                      <p:tavLst>
                                        <p:tav tm="0">
                                          <p:val>
                                            <p:strVal val="#ppt_y+#ppt_h*1.125000"/>
                                          </p:val>
                                        </p:tav>
                                        <p:tav tm="100000">
                                          <p:val>
                                            <p:strVal val="#ppt_y"/>
                                          </p:val>
                                        </p:tav>
                                      </p:tavLst>
                                    </p:anim>
                                    <p:animEffect transition="in" filter="wipe(up)">
                                      <p:cBhvr>
                                        <p:cTn id="45" dur="500"/>
                                        <p:tgtEl>
                                          <p:spTgt spid="9"/>
                                        </p:tgtEl>
                                      </p:cBhvr>
                                    </p:animEffect>
                                  </p:childTnLst>
                                </p:cTn>
                              </p:par>
                            </p:childTnLst>
                          </p:cTn>
                        </p:par>
                        <p:par>
                          <p:cTn id="46" fill="hold">
                            <p:stCondLst>
                              <p:cond delay="1500"/>
                            </p:stCondLst>
                            <p:childTnLst>
                              <p:par>
                                <p:cTn id="47" presetID="1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p:tgtEl>
                                          <p:spTgt spid="10"/>
                                        </p:tgtEl>
                                        <p:attrNameLst>
                                          <p:attrName>ppt_y</p:attrName>
                                        </p:attrNameLst>
                                      </p:cBhvr>
                                      <p:tavLst>
                                        <p:tav tm="0">
                                          <p:val>
                                            <p:strVal val="#ppt_y+#ppt_h*1.125000"/>
                                          </p:val>
                                        </p:tav>
                                        <p:tav tm="100000">
                                          <p:val>
                                            <p:strVal val="#ppt_y"/>
                                          </p:val>
                                        </p:tav>
                                      </p:tavLst>
                                    </p:anim>
                                    <p:animEffect transition="in" filter="wipe(up)">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46</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6.3 Cursor Operations in JDBC </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F2DCBD73-1921-435C-8442-5EBE41D3549B}"/>
              </a:ext>
            </a:extLst>
          </p:cNvPr>
          <p:cNvSpPr txBox="1">
            <a:spLocks/>
          </p:cNvSpPr>
          <p:nvPr/>
        </p:nvSpPr>
        <p:spPr>
          <a:xfrm>
            <a:off x="912812" y="2339975"/>
            <a:ext cx="9982200" cy="1767081"/>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pPr>
              <a:lnSpc>
                <a:spcPct val="150000"/>
              </a:lnSpc>
            </a:pPr>
            <a:r>
              <a:rPr lang="en-US">
                <a:latin typeface="Fira Code" panose="020B0809050000020004" pitchFamily="49" charset="0"/>
                <a:ea typeface="Fira Code" panose="020B0809050000020004" pitchFamily="49" charset="0"/>
              </a:rPr>
              <a:t>next()</a:t>
            </a:r>
            <a:r>
              <a:rPr lang="en-US"/>
              <a:t>: move to the next tuple.</a:t>
            </a:r>
          </a:p>
          <a:p>
            <a:pPr>
              <a:lnSpc>
                <a:spcPct val="150000"/>
              </a:lnSpc>
            </a:pPr>
            <a:r>
              <a:rPr lang="en-US">
                <a:latin typeface="Fira Code" panose="020B0809050000020004" pitchFamily="49" charset="0"/>
                <a:ea typeface="Fira Code" panose="020B0809050000020004" pitchFamily="49" charset="0"/>
              </a:rPr>
              <a:t>getString(int i), getInt(int i), getFloat(int i)</a:t>
            </a:r>
            <a:r>
              <a:rPr lang="en-US"/>
              <a:t>: return the i-th component of the tuple currently indicated by the cursor.</a:t>
            </a:r>
            <a:br>
              <a:rPr lang="en-US"/>
            </a:br>
            <a:endParaRPr lang="en-US"/>
          </a:p>
        </p:txBody>
      </p:sp>
      <p:pic>
        <p:nvPicPr>
          <p:cNvPr id="15" name="Picture 14">
            <a:extLst>
              <a:ext uri="{FF2B5EF4-FFF2-40B4-BE49-F238E27FC236}">
                <a16:creationId xmlns:a16="http://schemas.microsoft.com/office/drawing/2014/main" id="{641C4D82-D000-4E62-A23A-C4582C77D9E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3654813" y="4388186"/>
            <a:ext cx="4498197" cy="1335892"/>
          </a:xfrm>
          <a:prstGeom prst="rect">
            <a:avLst/>
          </a:prstGeom>
        </p:spPr>
      </p:pic>
    </p:spTree>
    <p:extLst>
      <p:ext uri="{BB962C8B-B14F-4D97-AF65-F5344CB8AC3E}">
        <p14:creationId xmlns:p14="http://schemas.microsoft.com/office/powerpoint/2010/main" val="203781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Effect transition="in" filter="fade">
                                      <p:cBhvr>
                                        <p:cTn id="13" dur="1000"/>
                                        <p:tgtEl>
                                          <p:spTgt spid="14">
                                            <p:txEl>
                                              <p:pRg st="1" end="1"/>
                                            </p:txEl>
                                          </p:spTgt>
                                        </p:tgtEl>
                                      </p:cBhvr>
                                    </p:animEffect>
                                    <p:anim calcmode="lin" valueType="num">
                                      <p:cBhvr>
                                        <p:cTn id="1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4"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47</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p:txBody>
          <a:bodyPr/>
          <a:lstStyle/>
          <a:p>
            <a:r>
              <a:rPr lang="en-US"/>
              <a:t>6.4 Parameter Passing</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5797AA46-767A-48EF-A85B-8CCB9E021B06}"/>
              </a:ext>
            </a:extLst>
          </p:cNvPr>
          <p:cNvSpPr>
            <a:spLocks noGrp="1"/>
          </p:cNvSpPr>
          <p:nvPr>
            <p:ph idx="1"/>
          </p:nvPr>
        </p:nvSpPr>
        <p:spPr>
          <a:xfrm>
            <a:off x="1636711" y="2398523"/>
            <a:ext cx="8915401" cy="451565"/>
          </a:xfrm>
        </p:spPr>
        <p:txBody>
          <a:bodyPr>
            <a:normAutofit/>
          </a:bodyPr>
          <a:lstStyle/>
          <a:p>
            <a:pPr marL="0" indent="0">
              <a:buNone/>
            </a:pPr>
            <a:r>
              <a:rPr lang="en-US"/>
              <a:t>Create a prepared statement </a:t>
            </a:r>
            <a:r>
              <a:rPr lang="en-US">
                <a:sym typeface="Wingdings" panose="05000000000000000000" pitchFamily="2" charset="2"/>
              </a:rPr>
              <a:t> </a:t>
            </a:r>
            <a:r>
              <a:rPr lang="en-US"/>
              <a:t>Apply to </a:t>
            </a:r>
            <a:r>
              <a:rPr lang="en-US">
                <a:latin typeface="Fira Code" panose="020B0809050000020004" pitchFamily="49" charset="0"/>
                <a:ea typeface="Fira Code" panose="020B0809050000020004" pitchFamily="49" charset="0"/>
              </a:rPr>
              <a:t>setString(i,</a:t>
            </a:r>
            <a:r>
              <a:rPr lang="en-US" i="1">
                <a:latin typeface="Fira Code" panose="020B0809050000020004" pitchFamily="49" charset="0"/>
                <a:ea typeface="Fira Code" panose="020B0809050000020004" pitchFamily="49" charset="0"/>
              </a:rPr>
              <a:t>v)</a:t>
            </a:r>
            <a:r>
              <a:rPr lang="en-US" i="1"/>
              <a:t> </a:t>
            </a:r>
            <a:r>
              <a:rPr lang="en-US"/>
              <a:t>or </a:t>
            </a:r>
            <a:r>
              <a:rPr lang="en-US">
                <a:latin typeface="Fira Code" panose="020B0809050000020004" pitchFamily="49" charset="0"/>
                <a:ea typeface="Fira Code" panose="020B0809050000020004" pitchFamily="49" charset="0"/>
              </a:rPr>
              <a:t>setInt(i,</a:t>
            </a:r>
            <a:r>
              <a:rPr lang="en-US" i="1">
                <a:latin typeface="Fira Code" panose="020B0809050000020004" pitchFamily="49" charset="0"/>
                <a:ea typeface="Fira Code" panose="020B0809050000020004" pitchFamily="49" charset="0"/>
              </a:rPr>
              <a:t>v) </a:t>
            </a:r>
          </a:p>
        </p:txBody>
      </p:sp>
      <p:sp>
        <p:nvSpPr>
          <p:cNvPr id="3" name="Rectangle 2">
            <a:extLst>
              <a:ext uri="{FF2B5EF4-FFF2-40B4-BE49-F238E27FC236}">
                <a16:creationId xmlns:a16="http://schemas.microsoft.com/office/drawing/2014/main" id="{203E79C3-61CB-45F0-8B48-9E714F0B96A3}"/>
              </a:ext>
            </a:extLst>
          </p:cNvPr>
          <p:cNvSpPr/>
          <p:nvPr/>
        </p:nvSpPr>
        <p:spPr>
          <a:xfrm>
            <a:off x="7389812" y="2339975"/>
            <a:ext cx="838200" cy="451565"/>
          </a:xfrm>
          <a:prstGeom prst="rect">
            <a:avLst/>
          </a:prstGeom>
          <a:no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BE546E-56A7-46A2-82DC-12A4CB001F5E}"/>
              </a:ext>
            </a:extLst>
          </p:cNvPr>
          <p:cNvSpPr/>
          <p:nvPr/>
        </p:nvSpPr>
        <p:spPr>
          <a:xfrm>
            <a:off x="9447212" y="2339975"/>
            <a:ext cx="838200" cy="451565"/>
          </a:xfrm>
          <a:prstGeom prst="rect">
            <a:avLst/>
          </a:prstGeom>
          <a:noFill/>
          <a:ln w="28575">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D5EBB2E0-58E2-48C2-80DB-D265D893C0DC}"/>
              </a:ext>
            </a:extLst>
          </p:cNvPr>
          <p:cNvSpPr txBox="1"/>
          <p:nvPr/>
        </p:nvSpPr>
        <p:spPr>
          <a:xfrm>
            <a:off x="7466012" y="3554568"/>
            <a:ext cx="2667000" cy="646331"/>
          </a:xfrm>
          <a:prstGeom prst="rect">
            <a:avLst/>
          </a:prstGeom>
          <a:solidFill>
            <a:schemeClr val="accent2">
              <a:lumMod val="20000"/>
              <a:lumOff val="80000"/>
            </a:schemeClr>
          </a:solidFill>
          <a:ln>
            <a:noFill/>
          </a:ln>
        </p:spPr>
        <p:txBody>
          <a:bodyPr wrap="square" rtlCol="0" anchor="ctr" anchorCtr="1">
            <a:spAutoFit/>
          </a:bodyPr>
          <a:lstStyle/>
          <a:p>
            <a:r>
              <a:rPr lang="en-US"/>
              <a:t>i: the i-th parameter</a:t>
            </a:r>
          </a:p>
          <a:p>
            <a:r>
              <a:rPr lang="en-US"/>
              <a:t>v: value</a:t>
            </a:r>
            <a:endParaRPr lang="en-US" dirty="0"/>
          </a:p>
        </p:txBody>
      </p:sp>
      <p:cxnSp>
        <p:nvCxnSpPr>
          <p:cNvPr id="12" name="Straight Arrow Connector 11">
            <a:extLst>
              <a:ext uri="{FF2B5EF4-FFF2-40B4-BE49-F238E27FC236}">
                <a16:creationId xmlns:a16="http://schemas.microsoft.com/office/drawing/2014/main" id="{9FE3E599-DEC6-4A1B-B064-0EA970E064DA}"/>
              </a:ext>
            </a:extLst>
          </p:cNvPr>
          <p:cNvCxnSpPr>
            <a:stCxn id="3" idx="2"/>
            <a:endCxn id="8" idx="0"/>
          </p:cNvCxnSpPr>
          <p:nvPr/>
        </p:nvCxnSpPr>
        <p:spPr>
          <a:xfrm>
            <a:off x="7808912" y="2791540"/>
            <a:ext cx="990600" cy="7630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4A8F5DE6-28A3-4E2D-B746-B7B87E2EB359}"/>
              </a:ext>
            </a:extLst>
          </p:cNvPr>
          <p:cNvCxnSpPr>
            <a:stCxn id="11" idx="2"/>
            <a:endCxn id="8" idx="0"/>
          </p:cNvCxnSpPr>
          <p:nvPr/>
        </p:nvCxnSpPr>
        <p:spPr>
          <a:xfrm flipH="1">
            <a:off x="8799512" y="2791540"/>
            <a:ext cx="1066800" cy="7630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Picture 17">
            <a:extLst>
              <a:ext uri="{FF2B5EF4-FFF2-40B4-BE49-F238E27FC236}">
                <a16:creationId xmlns:a16="http://schemas.microsoft.com/office/drawing/2014/main" id="{EB8DF283-3BED-4529-A7E5-1182B808F73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tretch>
            <a:fillRect/>
          </a:stretch>
        </p:blipFill>
        <p:spPr>
          <a:xfrm>
            <a:off x="717262" y="3219862"/>
            <a:ext cx="6487099" cy="2566712"/>
          </a:xfrm>
          <a:prstGeom prst="rect">
            <a:avLst/>
          </a:prstGeom>
        </p:spPr>
      </p:pic>
    </p:spTree>
    <p:extLst>
      <p:ext uri="{BB962C8B-B14F-4D97-AF65-F5344CB8AC3E}">
        <p14:creationId xmlns:p14="http://schemas.microsoft.com/office/powerpoint/2010/main" val="236827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up)">
                                      <p:cBhvr>
                                        <p:cTn id="21" dur="500"/>
                                        <p:tgtEl>
                                          <p:spTgt spid="12"/>
                                        </p:tgtEl>
                                      </p:cBhvr>
                                    </p:animEffect>
                                  </p:childTnLst>
                                </p:cTn>
                              </p:par>
                              <p:par>
                                <p:cTn id="22" presetID="22" presetClass="entr" presetSubtype="1"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up)">
                                      <p:cBhvr>
                                        <p:cTn id="24" dur="500"/>
                                        <p:tgtEl>
                                          <p:spTgt spid="16"/>
                                        </p:tgtEl>
                                      </p:cBhvr>
                                    </p:animEffect>
                                  </p:childTnLst>
                                </p:cTn>
                              </p:par>
                            </p:childTnLst>
                          </p:cTn>
                        </p:par>
                        <p:par>
                          <p:cTn id="25" fill="hold">
                            <p:stCondLst>
                              <p:cond delay="1000"/>
                            </p:stCondLst>
                            <p:childTnLst>
                              <p:par>
                                <p:cTn id="26" presetID="16" presetClass="entr" presetSubtype="21"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arn(inVertical)">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arn(inVertical)">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animBg="1"/>
      <p:bldP spid="11"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48</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a:xfrm>
            <a:off x="1065212" y="1752600"/>
            <a:ext cx="9448799" cy="587375"/>
          </a:xfrm>
        </p:spPr>
        <p:txBody>
          <a:bodyPr>
            <a:noAutofit/>
          </a:bodyPr>
          <a:lstStyle/>
          <a:p>
            <a:r>
              <a:rPr lang="en-US"/>
              <a:t>6.5 Demonstration – Connect to SQL Server using Java with NetBeans</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5318194-E662-4BDF-AA97-782F577C72D8}"/>
              </a:ext>
            </a:extLst>
          </p:cNvPr>
          <p:cNvSpPr/>
          <p:nvPr/>
        </p:nvSpPr>
        <p:spPr>
          <a:xfrm>
            <a:off x="1689795" y="2949575"/>
            <a:ext cx="3200400" cy="47942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a:t>https://bit.ly/MSSQLDriver</a:t>
            </a:r>
            <a:endParaRPr lang="en-US" b="1" dirty="0"/>
          </a:p>
        </p:txBody>
      </p:sp>
      <p:sp>
        <p:nvSpPr>
          <p:cNvPr id="19" name="Text Placeholder 5">
            <a:extLst>
              <a:ext uri="{FF2B5EF4-FFF2-40B4-BE49-F238E27FC236}">
                <a16:creationId xmlns:a16="http://schemas.microsoft.com/office/drawing/2014/main" id="{D76EF11F-8880-42A0-8215-A16D8E27F3F5}"/>
              </a:ext>
            </a:extLst>
          </p:cNvPr>
          <p:cNvSpPr txBox="1">
            <a:spLocks/>
          </p:cNvSpPr>
          <p:nvPr/>
        </p:nvSpPr>
        <p:spPr>
          <a:xfrm>
            <a:off x="1522412" y="2243630"/>
            <a:ext cx="9448799" cy="587375"/>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a:solidFill>
                  <a:schemeClr val="tx1"/>
                </a:solidFill>
              </a:rPr>
              <a:t>6.5.1 Installation</a:t>
            </a:r>
          </a:p>
        </p:txBody>
      </p:sp>
      <p:pic>
        <p:nvPicPr>
          <p:cNvPr id="21" name="Picture 20">
            <a:extLst>
              <a:ext uri="{FF2B5EF4-FFF2-40B4-BE49-F238E27FC236}">
                <a16:creationId xmlns:a16="http://schemas.microsoft.com/office/drawing/2014/main" id="{3BA2E0D0-2CB7-43C9-811D-4EF9591A31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666" y="2497282"/>
            <a:ext cx="5464013" cy="3406435"/>
          </a:xfrm>
          <a:prstGeom prst="rect">
            <a:avLst/>
          </a:prstGeom>
        </p:spPr>
      </p:pic>
      <p:pic>
        <p:nvPicPr>
          <p:cNvPr id="23" name="Picture 22">
            <a:extLst>
              <a:ext uri="{FF2B5EF4-FFF2-40B4-BE49-F238E27FC236}">
                <a16:creationId xmlns:a16="http://schemas.microsoft.com/office/drawing/2014/main" id="{FCC1AC21-C57B-460A-95CD-BCCF4E785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179" y="3941621"/>
            <a:ext cx="5913632" cy="1958510"/>
          </a:xfrm>
          <a:prstGeom prst="rect">
            <a:avLst/>
          </a:prstGeom>
        </p:spPr>
      </p:pic>
    </p:spTree>
    <p:extLst>
      <p:ext uri="{BB962C8B-B14F-4D97-AF65-F5344CB8AC3E}">
        <p14:creationId xmlns:p14="http://schemas.microsoft.com/office/powerpoint/2010/main" val="252361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49</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a:xfrm>
            <a:off x="1065212" y="1752600"/>
            <a:ext cx="9448799" cy="587375"/>
          </a:xfrm>
        </p:spPr>
        <p:txBody>
          <a:bodyPr>
            <a:noAutofit/>
          </a:bodyPr>
          <a:lstStyle/>
          <a:p>
            <a:r>
              <a:rPr lang="en-US"/>
              <a:t>6.5 Demonstration – Connect to SQL Server using Java with NetBeans</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D76EF11F-8880-42A0-8215-A16D8E27F3F5}"/>
              </a:ext>
            </a:extLst>
          </p:cNvPr>
          <p:cNvSpPr txBox="1">
            <a:spLocks/>
          </p:cNvSpPr>
          <p:nvPr/>
        </p:nvSpPr>
        <p:spPr>
          <a:xfrm>
            <a:off x="1522412" y="2243630"/>
            <a:ext cx="9448799" cy="587375"/>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a:solidFill>
                  <a:schemeClr val="tx1"/>
                </a:solidFill>
              </a:rPr>
              <a:t>6.5.2 Importing Driver</a:t>
            </a:r>
          </a:p>
        </p:txBody>
      </p:sp>
      <p:pic>
        <p:nvPicPr>
          <p:cNvPr id="11" name="Content Placeholder 3">
            <a:extLst>
              <a:ext uri="{FF2B5EF4-FFF2-40B4-BE49-F238E27FC236}">
                <a16:creationId xmlns:a16="http://schemas.microsoft.com/office/drawing/2014/main" id="{FB476F86-346F-4156-B523-9F38AE84DE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78529" y="3322035"/>
            <a:ext cx="3631766" cy="2240565"/>
          </a:xfrm>
        </p:spPr>
      </p:pic>
    </p:spTree>
    <p:extLst>
      <p:ext uri="{BB962C8B-B14F-4D97-AF65-F5344CB8AC3E}">
        <p14:creationId xmlns:p14="http://schemas.microsoft.com/office/powerpoint/2010/main" val="135467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8C0C12-0679-4C06-906C-AD326F6A1907}"/>
              </a:ext>
            </a:extLst>
          </p:cNvPr>
          <p:cNvSpPr>
            <a:spLocks noGrp="1"/>
          </p:cNvSpPr>
          <p:nvPr>
            <p:ph idx="1"/>
          </p:nvPr>
        </p:nvSpPr>
        <p:spPr>
          <a:xfrm>
            <a:off x="1065213" y="2475346"/>
            <a:ext cx="3581400" cy="3277032"/>
          </a:xfrm>
        </p:spPr>
        <p:txBody>
          <a:bodyPr>
            <a:normAutofit/>
          </a:bodyPr>
          <a:lstStyle/>
          <a:p>
            <a:r>
              <a:rPr lang="en-US" altLang="en-US" sz="2000"/>
              <a:t>Processes that manage user's interactions.</a:t>
            </a:r>
          </a:p>
          <a:p>
            <a:r>
              <a:rPr lang="en-US" altLang="en-US" sz="2000"/>
              <a:t>Typically running </a:t>
            </a:r>
            <a:r>
              <a:rPr lang="en-US" altLang="en-US" sz="2000" b="1"/>
              <a:t>Apache/Tomcat</a:t>
            </a:r>
            <a:r>
              <a:rPr lang="en-US" altLang="en-US" sz="2000"/>
              <a:t>.</a:t>
            </a:r>
          </a:p>
          <a:p>
            <a:r>
              <a:rPr lang="en-US" altLang="en-US" sz="2000"/>
              <a:t>The user is also known as “</a:t>
            </a:r>
            <a:r>
              <a:rPr lang="en-US" altLang="en-US" sz="2000" i="1"/>
              <a:t>client</a:t>
            </a:r>
            <a:r>
              <a:rPr lang="en-US" altLang="en-US" sz="2000"/>
              <a:t>”.</a:t>
            </a:r>
          </a:p>
        </p:txBody>
      </p:sp>
      <p:sp>
        <p:nvSpPr>
          <p:cNvPr id="4" name="Footer Placeholder 3">
            <a:extLst>
              <a:ext uri="{FF2B5EF4-FFF2-40B4-BE49-F238E27FC236}">
                <a16:creationId xmlns:a16="http://schemas.microsoft.com/office/drawing/2014/main" id="{7D2F0AEA-CBDA-4C6E-AA7E-807B96A4096A}"/>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9618F556-FD73-4C89-B74A-57BAE14D815A}"/>
              </a:ext>
            </a:extLst>
          </p:cNvPr>
          <p:cNvSpPr>
            <a:spLocks noGrp="1"/>
          </p:cNvSpPr>
          <p:nvPr>
            <p:ph type="sldNum" sz="quarter" idx="12"/>
          </p:nvPr>
        </p:nvSpPr>
        <p:spPr/>
        <p:txBody>
          <a:bodyPr/>
          <a:lstStyle/>
          <a:p>
            <a:fld id="{AAEAE4A8-A6E5-453E-B946-FB774B73F48C}" type="slidenum">
              <a:rPr lang="en-US" smtClean="0"/>
              <a:t>5</a:t>
            </a:fld>
            <a:endParaRPr lang="en-US" dirty="0"/>
          </a:p>
        </p:txBody>
      </p:sp>
      <p:sp>
        <p:nvSpPr>
          <p:cNvPr id="6" name="Text Placeholder 5">
            <a:extLst>
              <a:ext uri="{FF2B5EF4-FFF2-40B4-BE49-F238E27FC236}">
                <a16:creationId xmlns:a16="http://schemas.microsoft.com/office/drawing/2014/main" id="{E56F19C4-8428-4DDA-A771-C31B3B27A53F}"/>
              </a:ext>
            </a:extLst>
          </p:cNvPr>
          <p:cNvSpPr>
            <a:spLocks noGrp="1"/>
          </p:cNvSpPr>
          <p:nvPr>
            <p:ph type="body" sz="quarter" idx="13"/>
          </p:nvPr>
        </p:nvSpPr>
        <p:spPr/>
        <p:txBody>
          <a:bodyPr/>
          <a:lstStyle/>
          <a:p>
            <a:r>
              <a:rPr lang="en-US"/>
              <a:t>1.1 The Web Servers Tier</a:t>
            </a:r>
          </a:p>
        </p:txBody>
      </p:sp>
      <p:sp>
        <p:nvSpPr>
          <p:cNvPr id="7" name="Title 1">
            <a:extLst>
              <a:ext uri="{FF2B5EF4-FFF2-40B4-BE49-F238E27FC236}">
                <a16:creationId xmlns:a16="http://schemas.microsoft.com/office/drawing/2014/main" id="{0A8C7229-1DA0-445C-B371-6AEAAC5E7FED}"/>
              </a:ext>
            </a:extLst>
          </p:cNvPr>
          <p:cNvSpPr>
            <a:spLocks noGrp="1"/>
          </p:cNvSpPr>
          <p:nvPr>
            <p:ph type="title"/>
          </p:nvPr>
        </p:nvSpPr>
        <p:spPr>
          <a:xfrm>
            <a:off x="1065213" y="537632"/>
            <a:ext cx="10668000" cy="990600"/>
          </a:xfrm>
        </p:spPr>
        <p:txBody>
          <a:bodyPr/>
          <a:lstStyle/>
          <a:p>
            <a:r>
              <a:rPr lang="en-US"/>
              <a:t>1. The Three-Tier Architecture</a:t>
            </a:r>
            <a:endParaRPr lang="en-US" dirty="0"/>
          </a:p>
        </p:txBody>
      </p:sp>
      <p:pic>
        <p:nvPicPr>
          <p:cNvPr id="8" name="Picture 2" descr="15 Software Architecture Icon Images - Enterprise Architecture Icons,  Architecture Blueprint Icons and Icon Construction Software /  Newdesignfile.com">
            <a:extLst>
              <a:ext uri="{FF2B5EF4-FFF2-40B4-BE49-F238E27FC236}">
                <a16:creationId xmlns:a16="http://schemas.microsoft.com/office/drawing/2014/main" id="{1B2C8549-1660-4B2E-AECA-ED2CDF47E13E}"/>
              </a:ext>
            </a:extLst>
          </p:cNvPr>
          <p:cNvPicPr>
            <a:picLocks noChangeAspect="1" noChangeArrowheads="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4989" y="797326"/>
            <a:ext cx="896007" cy="896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361C0C7A-DF76-4FC8-9E5B-A087F8F18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815" y="2329032"/>
            <a:ext cx="5801797" cy="2758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10530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50</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a:xfrm>
            <a:off x="1065212" y="1752600"/>
            <a:ext cx="9448799" cy="587375"/>
          </a:xfrm>
        </p:spPr>
        <p:txBody>
          <a:bodyPr>
            <a:noAutofit/>
          </a:bodyPr>
          <a:lstStyle/>
          <a:p>
            <a:r>
              <a:rPr lang="en-US"/>
              <a:t>6.5 Demonstration – Connect to SQL Server using Java with NetBeans</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D76EF11F-8880-42A0-8215-A16D8E27F3F5}"/>
              </a:ext>
            </a:extLst>
          </p:cNvPr>
          <p:cNvSpPr txBox="1">
            <a:spLocks/>
          </p:cNvSpPr>
          <p:nvPr/>
        </p:nvSpPr>
        <p:spPr>
          <a:xfrm>
            <a:off x="1522412" y="2243630"/>
            <a:ext cx="9448799" cy="587375"/>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a:solidFill>
                  <a:schemeClr val="tx1"/>
                </a:solidFill>
              </a:rPr>
              <a:t>6.5.3 Testing Connection</a:t>
            </a:r>
          </a:p>
        </p:txBody>
      </p:sp>
    </p:spTree>
    <p:extLst>
      <p:ext uri="{BB962C8B-B14F-4D97-AF65-F5344CB8AC3E}">
        <p14:creationId xmlns:p14="http://schemas.microsoft.com/office/powerpoint/2010/main" val="416674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F579F8-4D70-42F5-B596-0FAF0D7C5AE3}"/>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C55349EE-BB25-465F-9AD7-BE8BCE39890E}"/>
              </a:ext>
            </a:extLst>
          </p:cNvPr>
          <p:cNvSpPr>
            <a:spLocks noGrp="1"/>
          </p:cNvSpPr>
          <p:nvPr>
            <p:ph type="sldNum" sz="quarter" idx="12"/>
          </p:nvPr>
        </p:nvSpPr>
        <p:spPr/>
        <p:txBody>
          <a:bodyPr/>
          <a:lstStyle/>
          <a:p>
            <a:fld id="{AAEAE4A8-A6E5-453E-B946-FB774B73F48C}" type="slidenum">
              <a:rPr lang="en-US" smtClean="0"/>
              <a:t>51</a:t>
            </a:fld>
            <a:endParaRPr lang="en-US" dirty="0"/>
          </a:p>
        </p:txBody>
      </p:sp>
      <p:pic>
        <p:nvPicPr>
          <p:cNvPr id="5" name="Picture 4">
            <a:extLst>
              <a:ext uri="{FF2B5EF4-FFF2-40B4-BE49-F238E27FC236}">
                <a16:creationId xmlns:a16="http://schemas.microsoft.com/office/drawing/2014/main" id="{CE671BDC-8D1C-4E7B-94CF-C0078052E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8273" y="429684"/>
            <a:ext cx="8512278" cy="4191363"/>
          </a:xfrm>
          <a:prstGeom prst="rect">
            <a:avLst/>
          </a:prstGeom>
        </p:spPr>
      </p:pic>
      <p:pic>
        <p:nvPicPr>
          <p:cNvPr id="7" name="Picture 6">
            <a:extLst>
              <a:ext uri="{FF2B5EF4-FFF2-40B4-BE49-F238E27FC236}">
                <a16:creationId xmlns:a16="http://schemas.microsoft.com/office/drawing/2014/main" id="{35F4DED2-8576-4DF1-994C-5476C8FDC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2332" y="4800600"/>
            <a:ext cx="6044160" cy="1781437"/>
          </a:xfrm>
          <a:prstGeom prst="rect">
            <a:avLst/>
          </a:prstGeom>
        </p:spPr>
      </p:pic>
      <p:sp>
        <p:nvSpPr>
          <p:cNvPr id="9" name="Rectangle 8">
            <a:extLst>
              <a:ext uri="{FF2B5EF4-FFF2-40B4-BE49-F238E27FC236}">
                <a16:creationId xmlns:a16="http://schemas.microsoft.com/office/drawing/2014/main" id="{2B2F3566-EC64-4D6A-BE5B-3B40E9BAF614}"/>
              </a:ext>
            </a:extLst>
          </p:cNvPr>
          <p:cNvSpPr/>
          <p:nvPr/>
        </p:nvSpPr>
        <p:spPr>
          <a:xfrm>
            <a:off x="2817812" y="1752600"/>
            <a:ext cx="7532739" cy="381000"/>
          </a:xfrm>
          <a:prstGeom prst="rect">
            <a:avLst/>
          </a:prstGeom>
          <a:noFill/>
          <a:ln w="28575">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A91DB5E-42A4-4230-9CE6-8449E59F8063}"/>
              </a:ext>
            </a:extLst>
          </p:cNvPr>
          <p:cNvSpPr/>
          <p:nvPr/>
        </p:nvSpPr>
        <p:spPr>
          <a:xfrm>
            <a:off x="2817812" y="1905000"/>
            <a:ext cx="914400" cy="228600"/>
          </a:xfrm>
          <a:prstGeom prst="rect">
            <a:avLst/>
          </a:prstGeom>
          <a:noFill/>
          <a:ln w="28575">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19CC28-1643-4F23-8FD9-BA46A09CF48D}"/>
              </a:ext>
            </a:extLst>
          </p:cNvPr>
          <p:cNvSpPr/>
          <p:nvPr/>
        </p:nvSpPr>
        <p:spPr>
          <a:xfrm>
            <a:off x="4341812" y="1905000"/>
            <a:ext cx="1143000" cy="228600"/>
          </a:xfrm>
          <a:prstGeom prst="rect">
            <a:avLst/>
          </a:prstGeom>
          <a:noFill/>
          <a:ln w="28575">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841709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par>
                          <p:cTn id="18" fill="hold">
                            <p:stCondLst>
                              <p:cond delay="500"/>
                            </p:stCondLst>
                            <p:childTnLst>
                              <p:par>
                                <p:cTn id="19" presetID="16" presetClass="entr" presetSubtype="21"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D101FCF-7490-4CD3-AE59-A84FC5E2A201}"/>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235E7E82-C163-44ED-8302-C68FBE714937}"/>
              </a:ext>
            </a:extLst>
          </p:cNvPr>
          <p:cNvSpPr>
            <a:spLocks noGrp="1"/>
          </p:cNvSpPr>
          <p:nvPr>
            <p:ph type="sldNum" sz="quarter" idx="12"/>
          </p:nvPr>
        </p:nvSpPr>
        <p:spPr/>
        <p:txBody>
          <a:bodyPr/>
          <a:lstStyle/>
          <a:p>
            <a:fld id="{AAEAE4A8-A6E5-453E-B946-FB774B73F48C}" type="slidenum">
              <a:rPr lang="en-US" smtClean="0"/>
              <a:t>52</a:t>
            </a:fld>
            <a:endParaRPr lang="en-US" dirty="0"/>
          </a:p>
        </p:txBody>
      </p:sp>
      <p:sp>
        <p:nvSpPr>
          <p:cNvPr id="6" name="Text Placeholder 5">
            <a:extLst>
              <a:ext uri="{FF2B5EF4-FFF2-40B4-BE49-F238E27FC236}">
                <a16:creationId xmlns:a16="http://schemas.microsoft.com/office/drawing/2014/main" id="{5E775110-DA95-4D79-BDAE-81A1A5B6625E}"/>
              </a:ext>
            </a:extLst>
          </p:cNvPr>
          <p:cNvSpPr>
            <a:spLocks noGrp="1"/>
          </p:cNvSpPr>
          <p:nvPr>
            <p:ph type="body" sz="quarter" idx="13"/>
          </p:nvPr>
        </p:nvSpPr>
        <p:spPr>
          <a:xfrm>
            <a:off x="1065212" y="1752600"/>
            <a:ext cx="9448799" cy="587375"/>
          </a:xfrm>
        </p:spPr>
        <p:txBody>
          <a:bodyPr>
            <a:noAutofit/>
          </a:bodyPr>
          <a:lstStyle/>
          <a:p>
            <a:r>
              <a:rPr lang="en-US"/>
              <a:t>6.5 Demonstration – Connect to SQL Server using Java with NetBeans</a:t>
            </a:r>
          </a:p>
        </p:txBody>
      </p:sp>
      <p:sp>
        <p:nvSpPr>
          <p:cNvPr id="7" name="Title 1">
            <a:extLst>
              <a:ext uri="{FF2B5EF4-FFF2-40B4-BE49-F238E27FC236}">
                <a16:creationId xmlns:a16="http://schemas.microsoft.com/office/drawing/2014/main" id="{F7742AAD-B1B4-4F41-96D3-E155DE3B5299}"/>
              </a:ext>
            </a:extLst>
          </p:cNvPr>
          <p:cNvSpPr>
            <a:spLocks noGrp="1"/>
          </p:cNvSpPr>
          <p:nvPr>
            <p:ph type="title"/>
          </p:nvPr>
        </p:nvSpPr>
        <p:spPr>
          <a:xfrm>
            <a:off x="1065212" y="533400"/>
            <a:ext cx="8686801" cy="1066800"/>
          </a:xfrm>
        </p:spPr>
        <p:txBody>
          <a:bodyPr/>
          <a:lstStyle/>
          <a:p>
            <a:r>
              <a:rPr lang="en-US"/>
              <a:t>6. JDBC (Java Database Connectivity)</a:t>
            </a:r>
          </a:p>
        </p:txBody>
      </p:sp>
      <p:pic>
        <p:nvPicPr>
          <p:cNvPr id="2" name="Picture 6" descr="Getting started with Oracle JDBC-Oracle 12c+-ohsdba">
            <a:extLst>
              <a:ext uri="{FF2B5EF4-FFF2-40B4-BE49-F238E27FC236}">
                <a16:creationId xmlns:a16="http://schemas.microsoft.com/office/drawing/2014/main" id="{824AA22D-6963-4DF1-BDE3-FB74859758EF}"/>
              </a:ext>
            </a:extLst>
          </p:cNvPr>
          <p:cNvPicPr>
            <a:picLocks noChangeAspect="1" noChangeArrowheads="1"/>
          </p:cNvPicPr>
          <p:nvPr/>
        </p:nvPicPr>
        <p:blipFill>
          <a:blip r:embed="rId2">
            <a:duotone>
              <a:prstClr val="black"/>
              <a:schemeClr val="accent4">
                <a:lumMod val="75000"/>
                <a:tint val="45000"/>
                <a:satMod val="400000"/>
              </a:schemeClr>
            </a:duotone>
            <a:extLst>
              <a:ext uri="{28A0092B-C50C-407E-A947-70E740481C1C}">
                <a14:useLocalDpi xmlns:a14="http://schemas.microsoft.com/office/drawing/2010/main" val="0"/>
              </a:ext>
            </a:extLst>
          </a:blip>
          <a:srcRect/>
          <a:stretch>
            <a:fillRect/>
          </a:stretch>
        </p:blipFill>
        <p:spPr bwMode="auto">
          <a:xfrm>
            <a:off x="227012" y="762000"/>
            <a:ext cx="838200" cy="8382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D76EF11F-8880-42A0-8215-A16D8E27F3F5}"/>
              </a:ext>
            </a:extLst>
          </p:cNvPr>
          <p:cNvSpPr txBox="1">
            <a:spLocks/>
          </p:cNvSpPr>
          <p:nvPr/>
        </p:nvSpPr>
        <p:spPr>
          <a:xfrm>
            <a:off x="1522412" y="2243630"/>
            <a:ext cx="9448799" cy="587375"/>
          </a:xfrm>
          <a:prstGeom prst="rect">
            <a:avLst/>
          </a:prstGeom>
        </p:spPr>
        <p:txBody>
          <a:bodyPr vert="horz" lIns="91440" tIns="45720" rIns="91440" bIns="45720" rtlCol="0">
            <a:no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a:solidFill>
                  <a:schemeClr val="tx1"/>
                </a:solidFill>
              </a:rPr>
              <a:t>6.5.4 Execute SQL Statements</a:t>
            </a:r>
          </a:p>
        </p:txBody>
      </p:sp>
    </p:spTree>
    <p:extLst>
      <p:ext uri="{BB962C8B-B14F-4D97-AF65-F5344CB8AC3E}">
        <p14:creationId xmlns:p14="http://schemas.microsoft.com/office/powerpoint/2010/main" val="285140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2494988-B51C-4A57-A1BD-76AADFB2B17D}"/>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979485F6-6D71-4333-AF9F-8394D41776DF}"/>
              </a:ext>
            </a:extLst>
          </p:cNvPr>
          <p:cNvSpPr>
            <a:spLocks noGrp="1"/>
          </p:cNvSpPr>
          <p:nvPr>
            <p:ph type="sldNum" sz="quarter" idx="12"/>
          </p:nvPr>
        </p:nvSpPr>
        <p:spPr/>
        <p:txBody>
          <a:bodyPr/>
          <a:lstStyle/>
          <a:p>
            <a:fld id="{AAEAE4A8-A6E5-453E-B946-FB774B73F48C}" type="slidenum">
              <a:rPr lang="en-US" smtClean="0"/>
              <a:t>53</a:t>
            </a:fld>
            <a:endParaRPr lang="en-US" dirty="0"/>
          </a:p>
        </p:txBody>
      </p:sp>
      <p:pic>
        <p:nvPicPr>
          <p:cNvPr id="4" name="Content Placeholder 3">
            <a:extLst>
              <a:ext uri="{FF2B5EF4-FFF2-40B4-BE49-F238E27FC236}">
                <a16:creationId xmlns:a16="http://schemas.microsoft.com/office/drawing/2014/main" id="{B9D6480F-A3E0-4484-BDCD-E2AEE279C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14"/>
            <a:ext cx="8254501" cy="5691335"/>
          </a:xfrm>
          <a:prstGeom prst="rect">
            <a:avLst/>
          </a:prstGeom>
        </p:spPr>
      </p:pic>
      <p:pic>
        <p:nvPicPr>
          <p:cNvPr id="6" name="Picture 5">
            <a:extLst>
              <a:ext uri="{FF2B5EF4-FFF2-40B4-BE49-F238E27FC236}">
                <a16:creationId xmlns:a16="http://schemas.microsoft.com/office/drawing/2014/main" id="{851F8026-4868-4F62-B188-1BD02080A109}"/>
              </a:ext>
            </a:extLst>
          </p:cNvPr>
          <p:cNvPicPr>
            <a:picLocks noChangeAspect="1"/>
          </p:cNvPicPr>
          <p:nvPr/>
        </p:nvPicPr>
        <p:blipFill rotWithShape="1">
          <a:blip r:embed="rId3">
            <a:extLst>
              <a:ext uri="{28A0092B-C50C-407E-A947-70E740481C1C}">
                <a14:useLocalDpi xmlns:a14="http://schemas.microsoft.com/office/drawing/2010/main" val="0"/>
              </a:ext>
            </a:extLst>
          </a:blip>
          <a:srcRect t="8373"/>
          <a:stretch/>
        </p:blipFill>
        <p:spPr>
          <a:xfrm>
            <a:off x="8377373" y="1219200"/>
            <a:ext cx="3719036" cy="327660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39960CB2-F017-4859-AA71-CCA4C1F9E93D}"/>
              </a:ext>
            </a:extLst>
          </p:cNvPr>
          <p:cNvCxnSpPr>
            <a:cxnSpLocks/>
            <a:endCxn id="6" idx="1"/>
          </p:cNvCxnSpPr>
          <p:nvPr/>
        </p:nvCxnSpPr>
        <p:spPr>
          <a:xfrm flipV="1">
            <a:off x="1522412" y="2857500"/>
            <a:ext cx="6854961" cy="2899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541E2C9F-2B15-4ADC-94E1-A17A84E8E2E1}"/>
              </a:ext>
            </a:extLst>
          </p:cNvPr>
          <p:cNvSpPr/>
          <p:nvPr/>
        </p:nvSpPr>
        <p:spPr>
          <a:xfrm>
            <a:off x="646112" y="1447800"/>
            <a:ext cx="1790700" cy="304800"/>
          </a:xfrm>
          <a:prstGeom prst="rect">
            <a:avLst/>
          </a:prstGeom>
          <a:noFill/>
          <a:ln w="28575">
            <a:solidFill>
              <a:srgbClr val="0070C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5FF7056-0C39-49E1-B3BD-9FABB3D0BC17}"/>
              </a:ext>
            </a:extLst>
          </p:cNvPr>
          <p:cNvSpPr/>
          <p:nvPr/>
        </p:nvSpPr>
        <p:spPr>
          <a:xfrm>
            <a:off x="989012" y="2133600"/>
            <a:ext cx="3276600" cy="152400"/>
          </a:xfrm>
          <a:prstGeom prst="rect">
            <a:avLst/>
          </a:prstGeom>
          <a:noFill/>
          <a:ln w="28575">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E4B235F-18A0-44A4-AFB4-2E98170113CB}"/>
              </a:ext>
            </a:extLst>
          </p:cNvPr>
          <p:cNvSpPr/>
          <p:nvPr/>
        </p:nvSpPr>
        <p:spPr>
          <a:xfrm>
            <a:off x="989012" y="2476500"/>
            <a:ext cx="2298064" cy="152400"/>
          </a:xfrm>
          <a:prstGeom prst="rect">
            <a:avLst/>
          </a:prstGeom>
          <a:noFill/>
          <a:ln w="28575">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775B9607-7682-4DE8-AC19-D1B8C769C6F2}"/>
              </a:ext>
            </a:extLst>
          </p:cNvPr>
          <p:cNvSpPr/>
          <p:nvPr/>
        </p:nvSpPr>
        <p:spPr>
          <a:xfrm>
            <a:off x="989012" y="2819400"/>
            <a:ext cx="2895600" cy="152400"/>
          </a:xfrm>
          <a:prstGeom prst="rect">
            <a:avLst/>
          </a:prstGeom>
          <a:noFill/>
          <a:ln w="28575">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999053E-5F4C-43C3-92D9-58E168AB478F}"/>
              </a:ext>
            </a:extLst>
          </p:cNvPr>
          <p:cNvSpPr/>
          <p:nvPr/>
        </p:nvSpPr>
        <p:spPr>
          <a:xfrm>
            <a:off x="1446212" y="3335524"/>
            <a:ext cx="838200" cy="152400"/>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CA5C093-04DD-431E-8666-9D5CE328E2CC}"/>
              </a:ext>
            </a:extLst>
          </p:cNvPr>
          <p:cNvSpPr/>
          <p:nvPr/>
        </p:nvSpPr>
        <p:spPr>
          <a:xfrm>
            <a:off x="1541462" y="3810000"/>
            <a:ext cx="2895600" cy="228600"/>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17432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arn(inVertic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arn(inVertic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down)">
                                      <p:cBhvr>
                                        <p:cTn id="42" dur="500"/>
                                        <p:tgtEl>
                                          <p:spTgt spid="8"/>
                                        </p:tgtEl>
                                      </p:cBhvr>
                                    </p:animEffect>
                                  </p:childTnLst>
                                </p:cTn>
                              </p:par>
                            </p:childTnLst>
                          </p:cTn>
                        </p:par>
                        <p:par>
                          <p:cTn id="43" fill="hold">
                            <p:stCondLst>
                              <p:cond delay="500"/>
                            </p:stCondLst>
                            <p:childTnLst>
                              <p:par>
                                <p:cTn id="44" presetID="16" presetClass="entr" presetSubtype="21" fill="hold" nodeType="after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arn(inVertical)">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6" grpId="0" animBg="1"/>
      <p:bldP spid="17"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C30B67F-1AEA-404F-83D4-FEB2598D126D}"/>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42F14E03-DD75-4B9E-A507-D473C1C85661}"/>
              </a:ext>
            </a:extLst>
          </p:cNvPr>
          <p:cNvSpPr>
            <a:spLocks noGrp="1"/>
          </p:cNvSpPr>
          <p:nvPr>
            <p:ph type="sldNum" sz="quarter" idx="12"/>
          </p:nvPr>
        </p:nvSpPr>
        <p:spPr/>
        <p:txBody>
          <a:bodyPr/>
          <a:lstStyle/>
          <a:p>
            <a:fld id="{AAEAE4A8-A6E5-453E-B946-FB774B73F48C}" type="slidenum">
              <a:rPr lang="en-US" smtClean="0"/>
              <a:t>54</a:t>
            </a:fld>
            <a:endParaRPr lang="en-US" dirty="0"/>
          </a:p>
        </p:txBody>
      </p:sp>
      <p:pic>
        <p:nvPicPr>
          <p:cNvPr id="4" name="Content Placeholder 3">
            <a:extLst>
              <a:ext uri="{FF2B5EF4-FFF2-40B4-BE49-F238E27FC236}">
                <a16:creationId xmlns:a16="http://schemas.microsoft.com/office/drawing/2014/main" id="{DEA330CB-8D45-4E20-B874-7784BFF11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5" y="1029323"/>
            <a:ext cx="12003487" cy="4730403"/>
          </a:xfrm>
          <a:prstGeom prst="rect">
            <a:avLst/>
          </a:prstGeom>
        </p:spPr>
      </p:pic>
    </p:spTree>
    <p:extLst>
      <p:ext uri="{BB962C8B-B14F-4D97-AF65-F5344CB8AC3E}">
        <p14:creationId xmlns:p14="http://schemas.microsoft.com/office/powerpoint/2010/main" val="168812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5CA-C8BC-49D2-8F77-6A791FD80AA0}"/>
              </a:ext>
            </a:extLst>
          </p:cNvPr>
          <p:cNvSpPr>
            <a:spLocks noGrp="1"/>
          </p:cNvSpPr>
          <p:nvPr>
            <p:ph type="title"/>
          </p:nvPr>
        </p:nvSpPr>
        <p:spPr/>
        <p:txBody>
          <a:bodyPr/>
          <a:lstStyle/>
          <a:p>
            <a:r>
              <a:rPr lang="en-US"/>
              <a:t>7. PHP</a:t>
            </a:r>
          </a:p>
        </p:txBody>
      </p:sp>
      <p:sp>
        <p:nvSpPr>
          <p:cNvPr id="4" name="Footer Placeholder 3">
            <a:extLst>
              <a:ext uri="{FF2B5EF4-FFF2-40B4-BE49-F238E27FC236}">
                <a16:creationId xmlns:a16="http://schemas.microsoft.com/office/drawing/2014/main" id="{3BBD6D46-41D2-48F9-A29A-13B14BFE2A9D}"/>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DF895E17-806B-4096-9543-54C2F4E1137B}"/>
              </a:ext>
            </a:extLst>
          </p:cNvPr>
          <p:cNvSpPr>
            <a:spLocks noGrp="1"/>
          </p:cNvSpPr>
          <p:nvPr>
            <p:ph type="sldNum" sz="quarter" idx="12"/>
          </p:nvPr>
        </p:nvSpPr>
        <p:spPr/>
        <p:txBody>
          <a:bodyPr/>
          <a:lstStyle/>
          <a:p>
            <a:fld id="{AAEAE4A8-A6E5-453E-B946-FB774B73F48C}" type="slidenum">
              <a:rPr lang="en-US" smtClean="0"/>
              <a:t>55</a:t>
            </a:fld>
            <a:endParaRPr lang="en-US" dirty="0"/>
          </a:p>
        </p:txBody>
      </p:sp>
      <p:sp>
        <p:nvSpPr>
          <p:cNvPr id="6" name="Text Placeholder 5">
            <a:extLst>
              <a:ext uri="{FF2B5EF4-FFF2-40B4-BE49-F238E27FC236}">
                <a16:creationId xmlns:a16="http://schemas.microsoft.com/office/drawing/2014/main" id="{1F25ACE3-07C1-4B06-807E-C68920CF9454}"/>
              </a:ext>
            </a:extLst>
          </p:cNvPr>
          <p:cNvSpPr>
            <a:spLocks noGrp="1"/>
          </p:cNvSpPr>
          <p:nvPr>
            <p:ph type="body" sz="quarter" idx="13"/>
          </p:nvPr>
        </p:nvSpPr>
        <p:spPr/>
        <p:txBody>
          <a:bodyPr/>
          <a:lstStyle/>
          <a:p>
            <a:r>
              <a:rPr lang="en-US"/>
              <a:t>Introduction</a:t>
            </a:r>
          </a:p>
        </p:txBody>
      </p:sp>
      <p:sp>
        <p:nvSpPr>
          <p:cNvPr id="7" name="Rectangle 6">
            <a:extLst>
              <a:ext uri="{FF2B5EF4-FFF2-40B4-BE49-F238E27FC236}">
                <a16:creationId xmlns:a16="http://schemas.microsoft.com/office/drawing/2014/main" id="{BF6A9AEC-3712-406D-851C-089B39F6F8F4}"/>
              </a:ext>
            </a:extLst>
          </p:cNvPr>
          <p:cNvSpPr/>
          <p:nvPr/>
        </p:nvSpPr>
        <p:spPr>
          <a:xfrm>
            <a:off x="5522912" y="2526134"/>
            <a:ext cx="1143000" cy="58737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b="1"/>
              <a:t>PHP</a:t>
            </a:r>
            <a:endParaRPr lang="en-US" b="1" dirty="0"/>
          </a:p>
        </p:txBody>
      </p:sp>
      <p:sp>
        <p:nvSpPr>
          <p:cNvPr id="8" name="Rectangle: Rounded Corners 7">
            <a:extLst>
              <a:ext uri="{FF2B5EF4-FFF2-40B4-BE49-F238E27FC236}">
                <a16:creationId xmlns:a16="http://schemas.microsoft.com/office/drawing/2014/main" id="{DD3DFDF3-211E-4CE6-BCF0-67085346192D}"/>
              </a:ext>
            </a:extLst>
          </p:cNvPr>
          <p:cNvSpPr/>
          <p:nvPr/>
        </p:nvSpPr>
        <p:spPr>
          <a:xfrm>
            <a:off x="4684712" y="2433053"/>
            <a:ext cx="2819400" cy="77353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Hypertext Pre-Processor</a:t>
            </a:r>
            <a:endParaRPr lang="en-US" dirty="0"/>
          </a:p>
        </p:txBody>
      </p:sp>
      <p:sp>
        <p:nvSpPr>
          <p:cNvPr id="9" name="Rectangle: Rounded Corners 8">
            <a:extLst>
              <a:ext uri="{FF2B5EF4-FFF2-40B4-BE49-F238E27FC236}">
                <a16:creationId xmlns:a16="http://schemas.microsoft.com/office/drawing/2014/main" id="{46D10621-1CD0-4BFA-8AA8-42AC2C331D09}"/>
              </a:ext>
            </a:extLst>
          </p:cNvPr>
          <p:cNvSpPr/>
          <p:nvPr/>
        </p:nvSpPr>
        <p:spPr>
          <a:xfrm>
            <a:off x="4684712" y="2433052"/>
            <a:ext cx="2819400" cy="77353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Scripting Language</a:t>
            </a:r>
            <a:endParaRPr lang="en-US" dirty="0"/>
          </a:p>
        </p:txBody>
      </p:sp>
      <p:sp>
        <p:nvSpPr>
          <p:cNvPr id="10" name="Rectangle: Rounded Corners 9">
            <a:extLst>
              <a:ext uri="{FF2B5EF4-FFF2-40B4-BE49-F238E27FC236}">
                <a16:creationId xmlns:a16="http://schemas.microsoft.com/office/drawing/2014/main" id="{17562950-11E1-48FD-A4BA-63BAA46D190B}"/>
              </a:ext>
            </a:extLst>
          </p:cNvPr>
          <p:cNvSpPr/>
          <p:nvPr/>
        </p:nvSpPr>
        <p:spPr>
          <a:xfrm>
            <a:off x="4684712" y="2432049"/>
            <a:ext cx="2819400" cy="773535"/>
          </a:xfrm>
          <a:prstGeom prst="round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Create HTML web pages</a:t>
            </a:r>
            <a:endParaRPr lang="en-US" dirty="0"/>
          </a:p>
        </p:txBody>
      </p:sp>
      <p:pic>
        <p:nvPicPr>
          <p:cNvPr id="1026" name="Picture 2" descr="PHP Logo Vector (.EPS) Free Download">
            <a:extLst>
              <a:ext uri="{FF2B5EF4-FFF2-40B4-BE49-F238E27FC236}">
                <a16:creationId xmlns:a16="http://schemas.microsoft.com/office/drawing/2014/main" id="{3587D51D-4C4A-4327-ABD8-8F8992B6E4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34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 presetClass="entr" presetSubtype="0" fill="hold" grpId="1"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42" presetClass="path" presetSubtype="0" accel="50000" decel="50000" fill="hold" grpId="0" nodeType="withEffect">
                                  <p:stCondLst>
                                    <p:cond delay="0"/>
                                  </p:stCondLst>
                                  <p:childTnLst>
                                    <p:animMotion origin="layout" path="M 0 -1.11111E-6 L -0.25007 0.16667 " pathEditMode="relative" rAng="0" ptsTypes="AA">
                                      <p:cBhvr>
                                        <p:cTn id="12" dur="1000" fill="hold"/>
                                        <p:tgtEl>
                                          <p:spTgt spid="8"/>
                                        </p:tgtEl>
                                        <p:attrNameLst>
                                          <p:attrName>ppt_x</p:attrName>
                                          <p:attrName>ppt_y</p:attrName>
                                        </p:attrNameLst>
                                      </p:cBhvr>
                                      <p:rCtr x="-12503" y="8333"/>
                                    </p:animMotion>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42" presetClass="path" presetSubtype="0" accel="50000" decel="50000" fill="hold" grpId="1" nodeType="withEffect">
                                  <p:stCondLst>
                                    <p:cond delay="0"/>
                                  </p:stCondLst>
                                  <p:childTnLst>
                                    <p:animMotion origin="layout" path="M 0 -1.11111E-6 L 0 0.16667 " pathEditMode="relative" rAng="0" ptsTypes="AA">
                                      <p:cBhvr>
                                        <p:cTn id="17" dur="1000" fill="hold"/>
                                        <p:tgtEl>
                                          <p:spTgt spid="9"/>
                                        </p:tgtEl>
                                        <p:attrNameLst>
                                          <p:attrName>ppt_x</p:attrName>
                                          <p:attrName>ppt_y</p:attrName>
                                        </p:attrNameLst>
                                      </p:cBhvr>
                                      <p:rCtr x="0" y="8333"/>
                                    </p:animMotion>
                                  </p:childTnLst>
                                </p:cTn>
                              </p:par>
                            </p:childTnLst>
                          </p:cTn>
                        </p:par>
                        <p:par>
                          <p:cTn id="18" fill="hold">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42" presetClass="path" presetSubtype="0" accel="50000" decel="50000" fill="hold" grpId="1" nodeType="withEffect">
                                  <p:stCondLst>
                                    <p:cond delay="0"/>
                                  </p:stCondLst>
                                  <p:childTnLst>
                                    <p:animMotion origin="layout" path="M 0 3.7037E-7 L 0.24381 0.1669 " pathEditMode="relative" rAng="0" ptsTypes="AA">
                                      <p:cBhvr>
                                        <p:cTn id="22" dur="1000" fill="hold"/>
                                        <p:tgtEl>
                                          <p:spTgt spid="10"/>
                                        </p:tgtEl>
                                        <p:attrNameLst>
                                          <p:attrName>ppt_x</p:attrName>
                                          <p:attrName>ppt_y</p:attrName>
                                        </p:attrNameLst>
                                      </p:cBhvr>
                                      <p:rCtr x="12191" y="83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10" grpId="0" animBg="1"/>
      <p:bldP spid="10"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899834-7B68-4BBE-B0DD-545722A6496E}"/>
              </a:ext>
            </a:extLst>
          </p:cNvPr>
          <p:cNvSpPr>
            <a:spLocks noGrp="1"/>
          </p:cNvSpPr>
          <p:nvPr>
            <p:ph idx="1"/>
          </p:nvPr>
        </p:nvSpPr>
        <p:spPr>
          <a:xfrm>
            <a:off x="1065213" y="2475345"/>
            <a:ext cx="3200400" cy="2157775"/>
          </a:xfrm>
        </p:spPr>
        <p:txBody>
          <a:bodyPr>
            <a:normAutofit/>
          </a:bodyPr>
          <a:lstStyle/>
          <a:p>
            <a:r>
              <a:rPr lang="en-US"/>
              <a:t>Special tags: </a:t>
            </a:r>
          </a:p>
          <a:p>
            <a:pPr marL="45720" indent="0">
              <a:buNone/>
            </a:pPr>
            <a:r>
              <a:rPr lang="en-US">
                <a:solidFill>
                  <a:srgbClr val="00B0F0"/>
                </a:solidFill>
                <a:highlight>
                  <a:srgbClr val="000000"/>
                </a:highlight>
                <a:latin typeface="Fira Code" panose="020B0809050000020004" pitchFamily="49" charset="0"/>
                <a:ea typeface="Fira Code" panose="020B0809050000020004" pitchFamily="49" charset="0"/>
              </a:rPr>
              <a:t>&lt;?php </a:t>
            </a:r>
          </a:p>
          <a:p>
            <a:pPr marL="45720" indent="0">
              <a:buNone/>
            </a:pPr>
            <a:r>
              <a:rPr lang="en-US">
                <a:solidFill>
                  <a:schemeClr val="bg1"/>
                </a:solidFill>
                <a:latin typeface="Fira Code" panose="020B0809050000020004" pitchFamily="49" charset="0"/>
                <a:ea typeface="Fira Code" panose="020B0809050000020004" pitchFamily="49" charset="0"/>
              </a:rPr>
              <a:t>   </a:t>
            </a:r>
            <a:r>
              <a:rPr lang="en-US">
                <a:solidFill>
                  <a:schemeClr val="bg1"/>
                </a:solidFill>
                <a:highlight>
                  <a:srgbClr val="000000"/>
                </a:highlight>
                <a:latin typeface="Fira Code" panose="020B0809050000020004" pitchFamily="49" charset="0"/>
                <a:ea typeface="Fira Code" panose="020B0809050000020004" pitchFamily="49" charset="0"/>
              </a:rPr>
              <a:t>// PHP Commands</a:t>
            </a:r>
          </a:p>
          <a:p>
            <a:pPr marL="45720" indent="0">
              <a:buNone/>
            </a:pPr>
            <a:r>
              <a:rPr lang="en-US">
                <a:solidFill>
                  <a:srgbClr val="00B0F0"/>
                </a:solidFill>
                <a:highlight>
                  <a:srgbClr val="000000"/>
                </a:highlight>
                <a:latin typeface="Fira Code" panose="020B0809050000020004" pitchFamily="49" charset="0"/>
                <a:ea typeface="Fira Code" panose="020B0809050000020004" pitchFamily="49" charset="0"/>
              </a:rPr>
              <a:t>?&gt;</a:t>
            </a:r>
          </a:p>
        </p:txBody>
      </p:sp>
      <p:sp>
        <p:nvSpPr>
          <p:cNvPr id="4" name="Footer Placeholder 3">
            <a:extLst>
              <a:ext uri="{FF2B5EF4-FFF2-40B4-BE49-F238E27FC236}">
                <a16:creationId xmlns:a16="http://schemas.microsoft.com/office/drawing/2014/main" id="{911E099B-28D9-4E8D-A7F2-7A63BBF02B80}"/>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4DD67861-D6ED-45C8-A10D-2FC432737F9F}"/>
              </a:ext>
            </a:extLst>
          </p:cNvPr>
          <p:cNvSpPr>
            <a:spLocks noGrp="1"/>
          </p:cNvSpPr>
          <p:nvPr>
            <p:ph type="sldNum" sz="quarter" idx="12"/>
          </p:nvPr>
        </p:nvSpPr>
        <p:spPr/>
        <p:txBody>
          <a:bodyPr/>
          <a:lstStyle/>
          <a:p>
            <a:fld id="{AAEAE4A8-A6E5-453E-B946-FB774B73F48C}" type="slidenum">
              <a:rPr lang="en-US" smtClean="0"/>
              <a:t>56</a:t>
            </a:fld>
            <a:endParaRPr lang="en-US" dirty="0"/>
          </a:p>
        </p:txBody>
      </p:sp>
      <p:sp>
        <p:nvSpPr>
          <p:cNvPr id="6" name="Text Placeholder 5">
            <a:extLst>
              <a:ext uri="{FF2B5EF4-FFF2-40B4-BE49-F238E27FC236}">
                <a16:creationId xmlns:a16="http://schemas.microsoft.com/office/drawing/2014/main" id="{0D26950D-513C-48C2-B3ED-2644E5FBC8B6}"/>
              </a:ext>
            </a:extLst>
          </p:cNvPr>
          <p:cNvSpPr>
            <a:spLocks noGrp="1"/>
          </p:cNvSpPr>
          <p:nvPr>
            <p:ph type="body" sz="quarter" idx="13"/>
          </p:nvPr>
        </p:nvSpPr>
        <p:spPr/>
        <p:txBody>
          <a:bodyPr/>
          <a:lstStyle/>
          <a:p>
            <a:r>
              <a:rPr lang="en-US"/>
              <a:t>7.1 PHP Basics</a:t>
            </a:r>
          </a:p>
        </p:txBody>
      </p:sp>
      <p:sp>
        <p:nvSpPr>
          <p:cNvPr id="7" name="Title 1">
            <a:extLst>
              <a:ext uri="{FF2B5EF4-FFF2-40B4-BE49-F238E27FC236}">
                <a16:creationId xmlns:a16="http://schemas.microsoft.com/office/drawing/2014/main" id="{0501406B-BA35-4E14-BD4B-12D386CA0883}"/>
              </a:ext>
            </a:extLst>
          </p:cNvPr>
          <p:cNvSpPr>
            <a:spLocks noGrp="1"/>
          </p:cNvSpPr>
          <p:nvPr>
            <p:ph type="title"/>
          </p:nvPr>
        </p:nvSpPr>
        <p:spPr>
          <a:xfrm>
            <a:off x="1065212" y="533400"/>
            <a:ext cx="8686801" cy="1066800"/>
          </a:xfrm>
        </p:spPr>
        <p:txBody>
          <a:bodyPr/>
          <a:lstStyle/>
          <a:p>
            <a:r>
              <a:rPr lang="en-US"/>
              <a:t>7. PHP</a:t>
            </a:r>
          </a:p>
        </p:txBody>
      </p:sp>
      <p:pic>
        <p:nvPicPr>
          <p:cNvPr id="8" name="Picture 2" descr="PHP Logo Vector (.EPS) Free Download">
            <a:extLst>
              <a:ext uri="{FF2B5EF4-FFF2-40B4-BE49-F238E27FC236}">
                <a16:creationId xmlns:a16="http://schemas.microsoft.com/office/drawing/2014/main" id="{247325B7-7EB2-4AB3-A78A-D82FABCBE2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8640925-90BD-401B-9816-F35DA4E26C49}"/>
              </a:ext>
            </a:extLst>
          </p:cNvPr>
          <p:cNvSpPr txBox="1"/>
          <p:nvPr/>
        </p:nvSpPr>
        <p:spPr>
          <a:xfrm>
            <a:off x="836612" y="4662659"/>
            <a:ext cx="4876800" cy="1169551"/>
          </a:xfrm>
          <a:prstGeom prst="rect">
            <a:avLst/>
          </a:prstGeom>
          <a:noFill/>
          <a:ln>
            <a:noFill/>
          </a:ln>
        </p:spPr>
        <p:txBody>
          <a:bodyPr wrap="square" rtlCol="0" anchor="ctr" anchorCtr="1">
            <a:spAutoFit/>
          </a:bodyPr>
          <a:lstStyle/>
          <a:p>
            <a:pPr marL="285750" indent="-285750">
              <a:spcAft>
                <a:spcPts val="600"/>
              </a:spcAft>
              <a:buFont typeface="Arial" panose="020B0604020202020204" pitchFamily="34" charset="0"/>
              <a:buChar char="•"/>
            </a:pPr>
            <a:r>
              <a:rPr lang="en-US" sz="2000" b="1" u="sng"/>
              <a:t>Variables:</a:t>
            </a:r>
            <a:endParaRPr lang="en-US" sz="2000" b="1" u="sng" dirty="0"/>
          </a:p>
          <a:p>
            <a:pPr>
              <a:spcAft>
                <a:spcPts val="600"/>
              </a:spcAft>
            </a:pPr>
            <a:r>
              <a:rPr lang="en-US" sz="2000"/>
              <a:t>Untyped and need not to be declared.</a:t>
            </a:r>
          </a:p>
          <a:p>
            <a:pPr algn="ctr">
              <a:spcAft>
                <a:spcPts val="600"/>
              </a:spcAft>
            </a:pPr>
            <a:r>
              <a:rPr lang="en-US" sz="2000" b="1">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&lt;variable name&gt;</a:t>
            </a:r>
          </a:p>
        </p:txBody>
      </p:sp>
      <p:sp>
        <p:nvSpPr>
          <p:cNvPr id="9" name="TextBox 8">
            <a:extLst>
              <a:ext uri="{FF2B5EF4-FFF2-40B4-BE49-F238E27FC236}">
                <a16:creationId xmlns:a16="http://schemas.microsoft.com/office/drawing/2014/main" id="{311CE24C-3AD2-497F-9B56-F20413B4AF6A}"/>
              </a:ext>
            </a:extLst>
          </p:cNvPr>
          <p:cNvSpPr txBox="1"/>
          <p:nvPr/>
        </p:nvSpPr>
        <p:spPr>
          <a:xfrm>
            <a:off x="6096288" y="2819400"/>
            <a:ext cx="5070621" cy="2323713"/>
          </a:xfrm>
          <a:prstGeom prst="rect">
            <a:avLst/>
          </a:prstGeom>
          <a:noFill/>
          <a:ln>
            <a:noFill/>
          </a:ln>
        </p:spPr>
        <p:txBody>
          <a:bodyPr wrap="square" rtlCol="0" anchor="ctr" anchorCtr="1">
            <a:spAutoFit/>
          </a:bodyPr>
          <a:lstStyle/>
          <a:p>
            <a:pPr marL="285750" indent="-285750">
              <a:spcAft>
                <a:spcPts val="600"/>
              </a:spcAft>
              <a:buFont typeface="Arial" panose="020B0604020202020204" pitchFamily="34" charset="0"/>
              <a:buChar char="•"/>
            </a:pPr>
            <a:r>
              <a:rPr lang="en-US" sz="2000" b="1" u="sng"/>
              <a:t>Strings:</a:t>
            </a:r>
            <a:endParaRPr lang="en-US" sz="2000"/>
          </a:p>
          <a:p>
            <a:pPr>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x = 2;</a:t>
            </a:r>
          </a:p>
          <a:p>
            <a:pPr>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y = ‘FPT’;</a:t>
            </a:r>
          </a:p>
          <a:p>
            <a:pPr>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z = “</a:t>
            </a:r>
            <a:r>
              <a:rPr lang="en-US" sz="2000" b="1">
                <a:solidFill>
                  <a:schemeClr val="accent2">
                    <a:lumMod val="75000"/>
                  </a:schemeClr>
                </a:solidFill>
                <a:highlight>
                  <a:srgbClr val="000000"/>
                </a:highlight>
                <a:latin typeface="Fira Code" panose="020B0809050000020004" pitchFamily="49" charset="0"/>
                <a:ea typeface="Fira Code" panose="020B0809050000020004" pitchFamily="49" charset="0"/>
              </a:rPr>
              <a:t>$x $y</a:t>
            </a:r>
            <a:r>
              <a:rPr lang="en-US" sz="2000">
                <a:solidFill>
                  <a:schemeClr val="bg1"/>
                </a:solidFill>
                <a:highlight>
                  <a:srgbClr val="000000"/>
                </a:highlight>
                <a:latin typeface="Fira Code" panose="020B0809050000020004" pitchFamily="49" charset="0"/>
                <a:ea typeface="Fira Code" panose="020B0809050000020004" pitchFamily="49" charset="0"/>
              </a:rPr>
              <a:t>”; // </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z = </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x . </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y</a:t>
            </a:r>
          </a:p>
          <a:p>
            <a:pPr>
              <a:spcAft>
                <a:spcPts val="600"/>
              </a:spcAft>
            </a:pPr>
            <a:r>
              <a:rPr lang="en-US" sz="2000">
                <a:solidFill>
                  <a:schemeClr val="bg1"/>
                </a:solidFill>
                <a:highlight>
                  <a:srgbClr val="000000"/>
                </a:highlight>
                <a:latin typeface="Fira Code" panose="020B0809050000020004" pitchFamily="49" charset="0"/>
                <a:ea typeface="Fira Code" panose="020B0809050000020004" pitchFamily="49" charset="0"/>
              </a:rPr>
              <a:t>// </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z = “2 FPT”</a:t>
            </a:r>
          </a:p>
          <a:p>
            <a:pPr>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t = ‘$x $y’;</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spTree>
    <p:extLst>
      <p:ext uri="{BB962C8B-B14F-4D97-AF65-F5344CB8AC3E}">
        <p14:creationId xmlns:p14="http://schemas.microsoft.com/office/powerpoint/2010/main" val="195679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500"/>
                                        <p:tgtEl>
                                          <p:spTgt spid="3">
                                            <p:txEl>
                                              <p:pRg st="3" end="3"/>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1000"/>
                                        <p:tgtEl>
                                          <p:spTgt spid="2">
                                            <p:txEl>
                                              <p:pRg st="0" end="0"/>
                                            </p:txEl>
                                          </p:spTgt>
                                        </p:tgtEl>
                                      </p:cBhvr>
                                    </p:animEffect>
                                    <p:anim calcmode="lin" valueType="num">
                                      <p:cBhvr>
                                        <p:cTn id="24"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1000"/>
                                        <p:tgtEl>
                                          <p:spTgt spid="2">
                                            <p:txEl>
                                              <p:pRg st="1" end="1"/>
                                            </p:txEl>
                                          </p:spTgt>
                                        </p:tgtEl>
                                      </p:cBhvr>
                                    </p:animEffect>
                                    <p:anim calcmode="lin" valueType="num">
                                      <p:cBhvr>
                                        <p:cTn id="30"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2">
                                            <p:txEl>
                                              <p:pRg st="2" end="2"/>
                                            </p:txEl>
                                          </p:spTgt>
                                        </p:tgtEl>
                                        <p:attrNameLst>
                                          <p:attrName>style.visibility</p:attrName>
                                        </p:attrNameLst>
                                      </p:cBhvr>
                                      <p:to>
                                        <p:strVal val="visible"/>
                                      </p:to>
                                    </p:set>
                                    <p:animEffect transition="in" filter="fade">
                                      <p:cBhvr>
                                        <p:cTn id="35" dur="1000"/>
                                        <p:tgtEl>
                                          <p:spTgt spid="2">
                                            <p:txEl>
                                              <p:pRg st="2" end="2"/>
                                            </p:txEl>
                                          </p:spTgt>
                                        </p:tgtEl>
                                      </p:cBhvr>
                                    </p:animEffect>
                                    <p:anim calcmode="lin" valueType="num">
                                      <p:cBhvr>
                                        <p:cTn id="36"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 calcmode="lin" valueType="num">
                                      <p:cBhvr additive="base">
                                        <p:cTn id="42" dur="500"/>
                                        <p:tgtEl>
                                          <p:spTgt spid="9">
                                            <p:txEl>
                                              <p:pRg st="0" end="0"/>
                                            </p:txEl>
                                          </p:spTgt>
                                        </p:tgtEl>
                                        <p:attrNameLst>
                                          <p:attrName>ppt_y</p:attrName>
                                        </p:attrNameLst>
                                      </p:cBhvr>
                                      <p:tavLst>
                                        <p:tav tm="0">
                                          <p:val>
                                            <p:strVal val="#ppt_y+#ppt_h*1.125000"/>
                                          </p:val>
                                        </p:tav>
                                        <p:tav tm="100000">
                                          <p:val>
                                            <p:strVal val="#ppt_y"/>
                                          </p:val>
                                        </p:tav>
                                      </p:tavLst>
                                    </p:anim>
                                    <p:animEffect transition="in" filter="wipe(up)">
                                      <p:cBhvr>
                                        <p:cTn id="43" dur="500"/>
                                        <p:tgtEl>
                                          <p:spTgt spid="9">
                                            <p:txEl>
                                              <p:pRg st="0" end="0"/>
                                            </p:txEl>
                                          </p:spTgt>
                                        </p:tgtEl>
                                      </p:cBhvr>
                                    </p:animEffect>
                                  </p:childTnLst>
                                </p:cTn>
                              </p:par>
                            </p:childTnLst>
                          </p:cTn>
                        </p:par>
                        <p:par>
                          <p:cTn id="44" fill="hold">
                            <p:stCondLst>
                              <p:cond delay="500"/>
                            </p:stCondLst>
                            <p:childTnLst>
                              <p:par>
                                <p:cTn id="45" presetID="12" presetClass="entr" presetSubtype="4" fill="hold" grpId="0" nodeType="after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anim calcmode="lin" valueType="num">
                                      <p:cBhvr additive="base">
                                        <p:cTn id="47" dur="500"/>
                                        <p:tgtEl>
                                          <p:spTgt spid="9">
                                            <p:txEl>
                                              <p:pRg st="1" end="1"/>
                                            </p:txEl>
                                          </p:spTgt>
                                        </p:tgtEl>
                                        <p:attrNameLst>
                                          <p:attrName>ppt_y</p:attrName>
                                        </p:attrNameLst>
                                      </p:cBhvr>
                                      <p:tavLst>
                                        <p:tav tm="0">
                                          <p:val>
                                            <p:strVal val="#ppt_y+#ppt_h*1.125000"/>
                                          </p:val>
                                        </p:tav>
                                        <p:tav tm="100000">
                                          <p:val>
                                            <p:strVal val="#ppt_y"/>
                                          </p:val>
                                        </p:tav>
                                      </p:tavLst>
                                    </p:anim>
                                    <p:animEffect transition="in" filter="wipe(up)">
                                      <p:cBhvr>
                                        <p:cTn id="48" dur="500"/>
                                        <p:tgtEl>
                                          <p:spTgt spid="9">
                                            <p:txEl>
                                              <p:pRg st="1" end="1"/>
                                            </p:txEl>
                                          </p:spTgt>
                                        </p:tgtEl>
                                      </p:cBhvr>
                                    </p:animEffect>
                                  </p:childTnLst>
                                </p:cTn>
                              </p:par>
                            </p:childTnLst>
                          </p:cTn>
                        </p:par>
                        <p:par>
                          <p:cTn id="49" fill="hold">
                            <p:stCondLst>
                              <p:cond delay="1000"/>
                            </p:stCondLst>
                            <p:childTnLst>
                              <p:par>
                                <p:cTn id="50" presetID="12" presetClass="entr" presetSubtype="4" fill="hold" grpId="0" nodeType="afterEffect">
                                  <p:stCondLst>
                                    <p:cond delay="0"/>
                                  </p:stCondLst>
                                  <p:childTnLst>
                                    <p:set>
                                      <p:cBhvr>
                                        <p:cTn id="51" dur="1" fill="hold">
                                          <p:stCondLst>
                                            <p:cond delay="0"/>
                                          </p:stCondLst>
                                        </p:cTn>
                                        <p:tgtEl>
                                          <p:spTgt spid="9">
                                            <p:txEl>
                                              <p:pRg st="2" end="2"/>
                                            </p:txEl>
                                          </p:spTgt>
                                        </p:tgtEl>
                                        <p:attrNameLst>
                                          <p:attrName>style.visibility</p:attrName>
                                        </p:attrNameLst>
                                      </p:cBhvr>
                                      <p:to>
                                        <p:strVal val="visible"/>
                                      </p:to>
                                    </p:set>
                                    <p:anim calcmode="lin" valueType="num">
                                      <p:cBhvr additive="base">
                                        <p:cTn id="52" dur="500"/>
                                        <p:tgtEl>
                                          <p:spTgt spid="9">
                                            <p:txEl>
                                              <p:pRg st="2" end="2"/>
                                            </p:txEl>
                                          </p:spTgt>
                                        </p:tgtEl>
                                        <p:attrNameLst>
                                          <p:attrName>ppt_y</p:attrName>
                                        </p:attrNameLst>
                                      </p:cBhvr>
                                      <p:tavLst>
                                        <p:tav tm="0">
                                          <p:val>
                                            <p:strVal val="#ppt_y+#ppt_h*1.125000"/>
                                          </p:val>
                                        </p:tav>
                                        <p:tav tm="100000">
                                          <p:val>
                                            <p:strVal val="#ppt_y"/>
                                          </p:val>
                                        </p:tav>
                                      </p:tavLst>
                                    </p:anim>
                                    <p:animEffect transition="in" filter="wipe(up)">
                                      <p:cBhvr>
                                        <p:cTn id="53" dur="500"/>
                                        <p:tgtEl>
                                          <p:spTgt spid="9">
                                            <p:txEl>
                                              <p:pRg st="2" end="2"/>
                                            </p:txEl>
                                          </p:spTgt>
                                        </p:tgtEl>
                                      </p:cBhvr>
                                    </p:animEffect>
                                  </p:childTnLst>
                                </p:cTn>
                              </p:par>
                            </p:childTnLst>
                          </p:cTn>
                        </p:par>
                        <p:par>
                          <p:cTn id="54" fill="hold">
                            <p:stCondLst>
                              <p:cond delay="1500"/>
                            </p:stCondLst>
                            <p:childTnLst>
                              <p:par>
                                <p:cTn id="55" presetID="12" presetClass="entr" presetSubtype="4" fill="hold" grpId="0" nodeType="afterEffect">
                                  <p:stCondLst>
                                    <p:cond delay="0"/>
                                  </p:stCondLst>
                                  <p:childTnLst>
                                    <p:set>
                                      <p:cBhvr>
                                        <p:cTn id="56" dur="1" fill="hold">
                                          <p:stCondLst>
                                            <p:cond delay="0"/>
                                          </p:stCondLst>
                                        </p:cTn>
                                        <p:tgtEl>
                                          <p:spTgt spid="9">
                                            <p:txEl>
                                              <p:pRg st="3" end="3"/>
                                            </p:txEl>
                                          </p:spTgt>
                                        </p:tgtEl>
                                        <p:attrNameLst>
                                          <p:attrName>style.visibility</p:attrName>
                                        </p:attrNameLst>
                                      </p:cBhvr>
                                      <p:to>
                                        <p:strVal val="visible"/>
                                      </p:to>
                                    </p:set>
                                    <p:anim calcmode="lin" valueType="num">
                                      <p:cBhvr additive="base">
                                        <p:cTn id="57" dur="500"/>
                                        <p:tgtEl>
                                          <p:spTgt spid="9">
                                            <p:txEl>
                                              <p:pRg st="3" end="3"/>
                                            </p:txEl>
                                          </p:spTgt>
                                        </p:tgtEl>
                                        <p:attrNameLst>
                                          <p:attrName>ppt_y</p:attrName>
                                        </p:attrNameLst>
                                      </p:cBhvr>
                                      <p:tavLst>
                                        <p:tav tm="0">
                                          <p:val>
                                            <p:strVal val="#ppt_y+#ppt_h*1.125000"/>
                                          </p:val>
                                        </p:tav>
                                        <p:tav tm="100000">
                                          <p:val>
                                            <p:strVal val="#ppt_y"/>
                                          </p:val>
                                        </p:tav>
                                      </p:tavLst>
                                    </p:anim>
                                    <p:animEffect transition="in" filter="wipe(up)">
                                      <p:cBhvr>
                                        <p:cTn id="58" dur="500"/>
                                        <p:tgtEl>
                                          <p:spTgt spid="9">
                                            <p:txEl>
                                              <p:pRg st="3" end="3"/>
                                            </p:txEl>
                                          </p:spTgt>
                                        </p:tgtEl>
                                      </p:cBhvr>
                                    </p:animEffect>
                                  </p:childTnLst>
                                </p:cTn>
                              </p:par>
                            </p:childTnLst>
                          </p:cTn>
                        </p:par>
                        <p:par>
                          <p:cTn id="59" fill="hold">
                            <p:stCondLst>
                              <p:cond delay="2000"/>
                            </p:stCondLst>
                            <p:childTnLst>
                              <p:par>
                                <p:cTn id="60" presetID="12" presetClass="entr" presetSubtype="4" fill="hold" grpId="0" nodeType="afterEffect">
                                  <p:stCondLst>
                                    <p:cond delay="0"/>
                                  </p:stCondLst>
                                  <p:childTnLst>
                                    <p:set>
                                      <p:cBhvr>
                                        <p:cTn id="61" dur="1" fill="hold">
                                          <p:stCondLst>
                                            <p:cond delay="0"/>
                                          </p:stCondLst>
                                        </p:cTn>
                                        <p:tgtEl>
                                          <p:spTgt spid="9">
                                            <p:txEl>
                                              <p:pRg st="4" end="4"/>
                                            </p:txEl>
                                          </p:spTgt>
                                        </p:tgtEl>
                                        <p:attrNameLst>
                                          <p:attrName>style.visibility</p:attrName>
                                        </p:attrNameLst>
                                      </p:cBhvr>
                                      <p:to>
                                        <p:strVal val="visible"/>
                                      </p:to>
                                    </p:set>
                                    <p:anim calcmode="lin" valueType="num">
                                      <p:cBhvr additive="base">
                                        <p:cTn id="62" dur="500"/>
                                        <p:tgtEl>
                                          <p:spTgt spid="9">
                                            <p:txEl>
                                              <p:pRg st="4" end="4"/>
                                            </p:txEl>
                                          </p:spTgt>
                                        </p:tgtEl>
                                        <p:attrNameLst>
                                          <p:attrName>ppt_y</p:attrName>
                                        </p:attrNameLst>
                                      </p:cBhvr>
                                      <p:tavLst>
                                        <p:tav tm="0">
                                          <p:val>
                                            <p:strVal val="#ppt_y+#ppt_h*1.125000"/>
                                          </p:val>
                                        </p:tav>
                                        <p:tav tm="100000">
                                          <p:val>
                                            <p:strVal val="#ppt_y"/>
                                          </p:val>
                                        </p:tav>
                                      </p:tavLst>
                                    </p:anim>
                                    <p:animEffect transition="in" filter="wipe(up)">
                                      <p:cBhvr>
                                        <p:cTn id="63" dur="500"/>
                                        <p:tgtEl>
                                          <p:spTgt spid="9">
                                            <p:txEl>
                                              <p:pRg st="4" end="4"/>
                                            </p:txEl>
                                          </p:spTgt>
                                        </p:tgtEl>
                                      </p:cBhvr>
                                    </p:animEffect>
                                  </p:childTnLst>
                                </p:cTn>
                              </p:par>
                            </p:childTnLst>
                          </p:cTn>
                        </p:par>
                        <p:par>
                          <p:cTn id="64" fill="hold">
                            <p:stCondLst>
                              <p:cond delay="2500"/>
                            </p:stCondLst>
                            <p:childTnLst>
                              <p:par>
                                <p:cTn id="65" presetID="12" presetClass="entr" presetSubtype="4" fill="hold" grpId="0" nodeType="afterEffect">
                                  <p:stCondLst>
                                    <p:cond delay="0"/>
                                  </p:stCondLst>
                                  <p:childTnLst>
                                    <p:set>
                                      <p:cBhvr>
                                        <p:cTn id="66" dur="1" fill="hold">
                                          <p:stCondLst>
                                            <p:cond delay="0"/>
                                          </p:stCondLst>
                                        </p:cTn>
                                        <p:tgtEl>
                                          <p:spTgt spid="9">
                                            <p:txEl>
                                              <p:pRg st="5" end="5"/>
                                            </p:txEl>
                                          </p:spTgt>
                                        </p:tgtEl>
                                        <p:attrNameLst>
                                          <p:attrName>style.visibility</p:attrName>
                                        </p:attrNameLst>
                                      </p:cBhvr>
                                      <p:to>
                                        <p:strVal val="visible"/>
                                      </p:to>
                                    </p:set>
                                    <p:anim calcmode="lin" valueType="num">
                                      <p:cBhvr additive="base">
                                        <p:cTn id="67" dur="500"/>
                                        <p:tgtEl>
                                          <p:spTgt spid="9">
                                            <p:txEl>
                                              <p:pRg st="5" end="5"/>
                                            </p:txEl>
                                          </p:spTgt>
                                        </p:tgtEl>
                                        <p:attrNameLst>
                                          <p:attrName>ppt_y</p:attrName>
                                        </p:attrNameLst>
                                      </p:cBhvr>
                                      <p:tavLst>
                                        <p:tav tm="0">
                                          <p:val>
                                            <p:strVal val="#ppt_y+#ppt_h*1.125000"/>
                                          </p:val>
                                        </p:tav>
                                        <p:tav tm="100000">
                                          <p:val>
                                            <p:strVal val="#ppt_y"/>
                                          </p:val>
                                        </p:tav>
                                      </p:tavLst>
                                    </p:anim>
                                    <p:animEffect transition="in" filter="wipe(up)">
                                      <p:cBhvr>
                                        <p:cTn id="68"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 grpId="0" uiExpand="1" build="p"/>
      <p:bldP spid="9"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11E099B-28D9-4E8D-A7F2-7A63BBF02B80}"/>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4DD67861-D6ED-45C8-A10D-2FC432737F9F}"/>
              </a:ext>
            </a:extLst>
          </p:cNvPr>
          <p:cNvSpPr>
            <a:spLocks noGrp="1"/>
          </p:cNvSpPr>
          <p:nvPr>
            <p:ph type="sldNum" sz="quarter" idx="12"/>
          </p:nvPr>
        </p:nvSpPr>
        <p:spPr/>
        <p:txBody>
          <a:bodyPr/>
          <a:lstStyle/>
          <a:p>
            <a:fld id="{AAEAE4A8-A6E5-453E-B946-FB774B73F48C}" type="slidenum">
              <a:rPr lang="en-US" smtClean="0"/>
              <a:t>57</a:t>
            </a:fld>
            <a:endParaRPr lang="en-US" dirty="0"/>
          </a:p>
        </p:txBody>
      </p:sp>
      <p:sp>
        <p:nvSpPr>
          <p:cNvPr id="6" name="Text Placeholder 5">
            <a:extLst>
              <a:ext uri="{FF2B5EF4-FFF2-40B4-BE49-F238E27FC236}">
                <a16:creationId xmlns:a16="http://schemas.microsoft.com/office/drawing/2014/main" id="{0D26950D-513C-48C2-B3ED-2644E5FBC8B6}"/>
              </a:ext>
            </a:extLst>
          </p:cNvPr>
          <p:cNvSpPr>
            <a:spLocks noGrp="1"/>
          </p:cNvSpPr>
          <p:nvPr>
            <p:ph type="body" sz="quarter" idx="13"/>
          </p:nvPr>
        </p:nvSpPr>
        <p:spPr/>
        <p:txBody>
          <a:bodyPr/>
          <a:lstStyle/>
          <a:p>
            <a:r>
              <a:rPr lang="en-US"/>
              <a:t>7.2 Arrays</a:t>
            </a:r>
          </a:p>
        </p:txBody>
      </p:sp>
      <p:sp>
        <p:nvSpPr>
          <p:cNvPr id="7" name="Title 1">
            <a:extLst>
              <a:ext uri="{FF2B5EF4-FFF2-40B4-BE49-F238E27FC236}">
                <a16:creationId xmlns:a16="http://schemas.microsoft.com/office/drawing/2014/main" id="{0501406B-BA35-4E14-BD4B-12D386CA0883}"/>
              </a:ext>
            </a:extLst>
          </p:cNvPr>
          <p:cNvSpPr>
            <a:spLocks noGrp="1"/>
          </p:cNvSpPr>
          <p:nvPr>
            <p:ph type="title"/>
          </p:nvPr>
        </p:nvSpPr>
        <p:spPr>
          <a:xfrm>
            <a:off x="1065212" y="533400"/>
            <a:ext cx="8686801" cy="1066800"/>
          </a:xfrm>
        </p:spPr>
        <p:txBody>
          <a:bodyPr/>
          <a:lstStyle/>
          <a:p>
            <a:r>
              <a:rPr lang="en-US"/>
              <a:t>7. PHP</a:t>
            </a:r>
          </a:p>
        </p:txBody>
      </p:sp>
      <p:pic>
        <p:nvPicPr>
          <p:cNvPr id="8" name="Picture 2" descr="PHP Logo Vector (.EPS) Free Download">
            <a:extLst>
              <a:ext uri="{FF2B5EF4-FFF2-40B4-BE49-F238E27FC236}">
                <a16:creationId xmlns:a16="http://schemas.microsoft.com/office/drawing/2014/main" id="{247325B7-7EB2-4AB3-A78A-D82FABCBE2E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959A7E0-FA1A-4DF4-A855-66A8C2580676}"/>
              </a:ext>
            </a:extLst>
          </p:cNvPr>
          <p:cNvSpPr txBox="1"/>
          <p:nvPr/>
        </p:nvSpPr>
        <p:spPr>
          <a:xfrm>
            <a:off x="585894" y="2236834"/>
            <a:ext cx="11017035" cy="3862596"/>
          </a:xfrm>
          <a:prstGeom prst="rect">
            <a:avLst/>
          </a:prstGeom>
          <a:noFill/>
          <a:ln>
            <a:noFill/>
          </a:ln>
        </p:spPr>
        <p:txBody>
          <a:bodyPr wrap="square" rtlCol="0" anchor="ctr" anchorCtr="1">
            <a:spAutoFit/>
          </a:bodyPr>
          <a:lstStyle/>
          <a:p>
            <a:pPr marL="342900" indent="-342900">
              <a:spcAft>
                <a:spcPts val="600"/>
              </a:spcAft>
              <a:buFont typeface="Arial" panose="020B0604020202020204" pitchFamily="34" charset="0"/>
              <a:buChar char="•"/>
            </a:pPr>
            <a:r>
              <a:rPr lang="en-US" sz="2000"/>
              <a:t>Ordinary arrays (numeric): Arrays with indexes </a:t>
            </a:r>
            <a:r>
              <a:rPr lang="en-US" sz="2000" b="1"/>
              <a:t>0, 1, 2…</a:t>
            </a:r>
          </a:p>
          <a:p>
            <a:pPr marL="342900" indent="-342900">
              <a:spcAft>
                <a:spcPts val="600"/>
              </a:spcAft>
              <a:buFont typeface="Arial" panose="020B0604020202020204" pitchFamily="34" charset="0"/>
              <a:buChar char="•"/>
            </a:pPr>
            <a:r>
              <a:rPr lang="en-US" sz="2000"/>
              <a:t>Arrays that are really </a:t>
            </a:r>
            <a:r>
              <a:rPr lang="en-US" sz="2000" i="1"/>
              <a:t>mapping</a:t>
            </a:r>
            <a:r>
              <a:rPr lang="en-US" sz="2000"/>
              <a:t> (associative arrays): Indexes, or </a:t>
            </a:r>
            <a:r>
              <a:rPr lang="en-US" sz="2000" i="1"/>
              <a:t>key</a:t>
            </a:r>
            <a:r>
              <a:rPr lang="en-US" sz="2000"/>
              <a:t>, are </a:t>
            </a:r>
            <a:r>
              <a:rPr lang="en-US" sz="2000" b="1"/>
              <a:t>any strings</a:t>
            </a:r>
            <a:r>
              <a:rPr lang="en-US" sz="2000"/>
              <a:t>.</a:t>
            </a:r>
            <a:endParaRPr lang="en-US" sz="2000" dirty="0"/>
          </a:p>
          <a:p>
            <a:pPr lvl="1" algn="ctr">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array();</a:t>
            </a:r>
          </a:p>
          <a:p>
            <a:pPr marL="0" lvl="1">
              <a:spcAft>
                <a:spcPts val="600"/>
              </a:spcAft>
            </a:pPr>
            <a:r>
              <a:rPr lang="en-US" sz="2000" u="sng">
                <a:ea typeface="Fira Code" panose="020B0809050000020004" pitchFamily="49" charset="0"/>
              </a:rPr>
              <a:t>Example:</a:t>
            </a:r>
            <a:endParaRPr lang="en-US" sz="2000">
              <a:ea typeface="Fira Code" panose="020B0809050000020004" pitchFamily="49" charset="0"/>
            </a:endParaRPr>
          </a:p>
          <a:p>
            <a:pPr marL="0" lvl="1">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a = </a:t>
            </a:r>
            <a:r>
              <a:rPr lang="en-US" sz="2000">
                <a:solidFill>
                  <a:srgbClr val="00B0F0"/>
                </a:solidFill>
                <a:highlight>
                  <a:srgbClr val="000000"/>
                </a:highlight>
                <a:latin typeface="Fira Code" panose="020B0809050000020004" pitchFamily="49" charset="0"/>
                <a:ea typeface="Fira Code" panose="020B0809050000020004" pitchFamily="49" charset="0"/>
              </a:rPr>
              <a:t>array</a:t>
            </a:r>
            <a:r>
              <a:rPr lang="en-US" sz="2000">
                <a:solidFill>
                  <a:schemeClr val="bg1"/>
                </a:solidFill>
                <a:highlight>
                  <a:srgbClr val="000000"/>
                </a:highlight>
                <a:latin typeface="Fira Code" panose="020B0809050000020004" pitchFamily="49" charset="0"/>
                <a:ea typeface="Fira Code" panose="020B0809050000020004" pitchFamily="49" charset="0"/>
              </a:rPr>
              <a:t>(1,2,5,6); // $a[0]=1; $a[1]=2; $a[2]=5; $a[3]=6;</a:t>
            </a:r>
          </a:p>
          <a:p>
            <a:pPr marL="0" lvl="1">
              <a:spcAft>
                <a:spcPts val="600"/>
              </a:spcAft>
            </a:pP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b = </a:t>
            </a:r>
            <a:r>
              <a:rPr lang="en-US" sz="2000">
                <a:solidFill>
                  <a:srgbClr val="00B0F0"/>
                </a:solidFill>
                <a:highlight>
                  <a:srgbClr val="000000"/>
                </a:highlight>
                <a:latin typeface="Fira Code" panose="020B0809050000020004" pitchFamily="49" charset="0"/>
                <a:ea typeface="Fira Code" panose="020B0809050000020004" pitchFamily="49" charset="0"/>
              </a:rPr>
              <a:t>array</a:t>
            </a:r>
            <a:r>
              <a:rPr lang="en-US" sz="2000">
                <a:solidFill>
                  <a:schemeClr val="bg1"/>
                </a:solidFill>
                <a:highlight>
                  <a:srgbClr val="000000"/>
                </a:highlight>
                <a:latin typeface="Fira Code" panose="020B0809050000020004" pitchFamily="49" charset="0"/>
                <a:ea typeface="Fira Code" panose="020B0809050000020004" pitchFamily="49" charset="0"/>
              </a:rPr>
              <a:t>(“id”</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a:solidFill>
                  <a:schemeClr val="bg1"/>
                </a:solidFill>
                <a:highlight>
                  <a:srgbClr val="000000"/>
                </a:highlight>
                <a:latin typeface="Fira Code" panose="020B0809050000020004" pitchFamily="49" charset="0"/>
                <a:ea typeface="Fira Code" panose="020B0809050000020004" pitchFamily="49" charset="0"/>
              </a:rPr>
              <a:t>“SE150974”,“name”</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a:solidFill>
                  <a:schemeClr val="bg1"/>
                </a:solidFill>
                <a:highlight>
                  <a:srgbClr val="000000"/>
                </a:highlight>
                <a:latin typeface="Fira Code" panose="020B0809050000020004" pitchFamily="49" charset="0"/>
                <a:ea typeface="Fira Code" panose="020B0809050000020004" pitchFamily="49" charset="0"/>
              </a:rPr>
              <a:t>“Tran Phong”,“uni”</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a:solidFill>
                  <a:schemeClr val="bg1"/>
                </a:solidFill>
                <a:highlight>
                  <a:srgbClr val="000000"/>
                </a:highlight>
                <a:latin typeface="Fira Code" panose="020B0809050000020004" pitchFamily="49" charset="0"/>
                <a:ea typeface="Fira Code" panose="020B0809050000020004" pitchFamily="49" charset="0"/>
              </a:rPr>
              <a:t>“FPTU”);</a:t>
            </a:r>
          </a:p>
          <a:p>
            <a:pPr marL="0" lvl="1">
              <a:spcAft>
                <a:spcPts val="600"/>
              </a:spcAft>
            </a:pPr>
            <a:r>
              <a:rPr lang="en-US" sz="2000">
                <a:solidFill>
                  <a:schemeClr val="bg1"/>
                </a:solidFill>
                <a:highlight>
                  <a:srgbClr val="000000"/>
                </a:highlight>
                <a:latin typeface="Fira Code" panose="020B0809050000020004" pitchFamily="49" charset="0"/>
                <a:ea typeface="Fira Code" panose="020B0809050000020004" pitchFamily="49" charset="0"/>
              </a:rPr>
              <a:t>/* </a:t>
            </a:r>
          </a:p>
          <a:p>
            <a:pPr marL="0" lvl="1">
              <a:spcAft>
                <a:spcPts val="600"/>
              </a:spcAft>
            </a:pPr>
            <a:r>
              <a:rPr lang="en-US" sz="2000">
                <a:solidFill>
                  <a:schemeClr val="bg1"/>
                </a:solidFill>
                <a:highlight>
                  <a:srgbClr val="000000"/>
                </a:highlight>
                <a:latin typeface="Fira Code" panose="020B0809050000020004" pitchFamily="49" charset="0"/>
                <a:ea typeface="Fira Code" panose="020B0809050000020004" pitchFamily="49" charset="0"/>
              </a:rPr>
              <a:t>   $b[‘id’] = “SE150974”; $b[‘name’] = “Tran Phong”;</a:t>
            </a:r>
          </a:p>
          <a:p>
            <a:pPr marL="0" lvl="1">
              <a:spcAft>
                <a:spcPts val="600"/>
              </a:spcAft>
            </a:pPr>
            <a:r>
              <a:rPr lang="en-US" sz="2000">
                <a:solidFill>
                  <a:schemeClr val="bg1"/>
                </a:solidFill>
                <a:highlight>
                  <a:srgbClr val="000000"/>
                </a:highlight>
                <a:latin typeface="Fira Code" panose="020B0809050000020004" pitchFamily="49" charset="0"/>
                <a:ea typeface="Fira Code" panose="020B0809050000020004" pitchFamily="49" charset="0"/>
              </a:rPr>
              <a:t>   $b[‘uni’] = “FPTU”;</a:t>
            </a:r>
          </a:p>
          <a:p>
            <a:pPr marL="0" lvl="1">
              <a:spcAft>
                <a:spcPts val="600"/>
              </a:spcAft>
            </a:pPr>
            <a:r>
              <a:rPr lang="en-US" sz="2000">
                <a:solidFill>
                  <a:schemeClr val="bg1"/>
                </a:solidFill>
                <a:highlight>
                  <a:srgbClr val="000000"/>
                </a:highlight>
                <a:latin typeface="Fira Code" panose="020B0809050000020004" pitchFamily="49" charset="0"/>
                <a:ea typeface="Fira Code" panose="020B0809050000020004" pitchFamily="49" charset="0"/>
              </a:rPr>
              <a:t>*/</a:t>
            </a:r>
          </a:p>
        </p:txBody>
      </p:sp>
    </p:spTree>
    <p:extLst>
      <p:ext uri="{BB962C8B-B14F-4D97-AF65-F5344CB8AC3E}">
        <p14:creationId xmlns:p14="http://schemas.microsoft.com/office/powerpoint/2010/main" val="218988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2" dur="500"/>
                                        <p:tgtEl>
                                          <p:spTgt spid="10">
                                            <p:txEl>
                                              <p:pRg st="1" end="1"/>
                                            </p:txEl>
                                          </p:spTgt>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20" dur="500"/>
                                        <p:tgtEl>
                                          <p:spTgt spid="10">
                                            <p:txEl>
                                              <p:pRg st="3" end="3"/>
                                            </p:txEl>
                                          </p:spTgt>
                                        </p:tgtEl>
                                      </p:cBhvr>
                                    </p:animEffect>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24" dur="500"/>
                                        <p:tgtEl>
                                          <p:spTgt spid="10">
                                            <p:txEl>
                                              <p:pRg st="4" end="4"/>
                                            </p:txEl>
                                          </p:spTgt>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randombar(horizontal)">
                                      <p:cBhvr>
                                        <p:cTn id="28" dur="500"/>
                                        <p:tgtEl>
                                          <p:spTgt spid="10">
                                            <p:txEl>
                                              <p:pRg st="5" end="5"/>
                                            </p:txEl>
                                          </p:spTgt>
                                        </p:tgtEl>
                                      </p:cBhvr>
                                    </p:animEffect>
                                  </p:childTnLst>
                                </p:cTn>
                              </p:par>
                            </p:childTnLst>
                          </p:cTn>
                        </p:par>
                        <p:par>
                          <p:cTn id="29" fill="hold">
                            <p:stCondLst>
                              <p:cond delay="1500"/>
                            </p:stCondLst>
                            <p:childTnLst>
                              <p:par>
                                <p:cTn id="30" presetID="14" presetClass="entr" presetSubtype="10" fill="hold" grpId="0" nodeType="afterEffect">
                                  <p:stCondLst>
                                    <p:cond delay="0"/>
                                  </p:stCondLst>
                                  <p:childTnLst>
                                    <p:set>
                                      <p:cBhvr>
                                        <p:cTn id="31" dur="1" fill="hold">
                                          <p:stCondLst>
                                            <p:cond delay="0"/>
                                          </p:stCondLst>
                                        </p:cTn>
                                        <p:tgtEl>
                                          <p:spTgt spid="10">
                                            <p:txEl>
                                              <p:pRg st="6" end="6"/>
                                            </p:txEl>
                                          </p:spTgt>
                                        </p:tgtEl>
                                        <p:attrNameLst>
                                          <p:attrName>style.visibility</p:attrName>
                                        </p:attrNameLst>
                                      </p:cBhvr>
                                      <p:to>
                                        <p:strVal val="visible"/>
                                      </p:to>
                                    </p:set>
                                    <p:animEffect transition="in" filter="randombar(horizontal)">
                                      <p:cBhvr>
                                        <p:cTn id="32" dur="500"/>
                                        <p:tgtEl>
                                          <p:spTgt spid="10">
                                            <p:txEl>
                                              <p:pRg st="6" end="6"/>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0">
                                            <p:txEl>
                                              <p:pRg st="7" end="7"/>
                                            </p:txEl>
                                          </p:spTgt>
                                        </p:tgtEl>
                                        <p:attrNameLst>
                                          <p:attrName>style.visibility</p:attrName>
                                        </p:attrNameLst>
                                      </p:cBhvr>
                                      <p:to>
                                        <p:strVal val="visible"/>
                                      </p:to>
                                    </p:set>
                                    <p:animEffect transition="in" filter="randombar(horizontal)">
                                      <p:cBhvr>
                                        <p:cTn id="35" dur="500"/>
                                        <p:tgtEl>
                                          <p:spTgt spid="10">
                                            <p:txEl>
                                              <p:pRg st="7" end="7"/>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0">
                                            <p:txEl>
                                              <p:pRg st="8" end="8"/>
                                            </p:txEl>
                                          </p:spTgt>
                                        </p:tgtEl>
                                        <p:attrNameLst>
                                          <p:attrName>style.visibility</p:attrName>
                                        </p:attrNameLst>
                                      </p:cBhvr>
                                      <p:to>
                                        <p:strVal val="visible"/>
                                      </p:to>
                                    </p:set>
                                    <p:animEffect transition="in" filter="randombar(horizontal)">
                                      <p:cBhvr>
                                        <p:cTn id="38" dur="500"/>
                                        <p:tgtEl>
                                          <p:spTgt spid="10">
                                            <p:txEl>
                                              <p:pRg st="8" end="8"/>
                                            </p:txEl>
                                          </p:spTgt>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0">
                                            <p:txEl>
                                              <p:pRg st="9" end="9"/>
                                            </p:txEl>
                                          </p:spTgt>
                                        </p:tgtEl>
                                        <p:attrNameLst>
                                          <p:attrName>style.visibility</p:attrName>
                                        </p:attrNameLst>
                                      </p:cBhvr>
                                      <p:to>
                                        <p:strVal val="visible"/>
                                      </p:to>
                                    </p:set>
                                    <p:animEffect transition="in" filter="randombar(horizontal)">
                                      <p:cBhvr>
                                        <p:cTn id="41"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99384C-4A2A-43E2-987A-40B3BF8124EE}"/>
              </a:ext>
            </a:extLst>
          </p:cNvPr>
          <p:cNvSpPr>
            <a:spLocks noGrp="1"/>
          </p:cNvSpPr>
          <p:nvPr>
            <p:ph idx="1"/>
          </p:nvPr>
        </p:nvSpPr>
        <p:spPr>
          <a:xfrm>
            <a:off x="1065213" y="2475346"/>
            <a:ext cx="5029200" cy="2401454"/>
          </a:xfrm>
        </p:spPr>
        <p:txBody>
          <a:bodyPr>
            <a:normAutofit/>
          </a:bodyPr>
          <a:lstStyle/>
          <a:p>
            <a:r>
              <a:rPr lang="en-US" b="1" u="sng"/>
              <a:t>PEAR:</a:t>
            </a:r>
          </a:p>
          <a:p>
            <a:pPr lvl="1"/>
            <a:r>
              <a:rPr lang="en-US" sz="2000"/>
              <a:t>PHP Extension &amp; Application Repository.</a:t>
            </a:r>
          </a:p>
          <a:p>
            <a:pPr lvl="1"/>
            <a:r>
              <a:rPr lang="en-US" sz="2000"/>
              <a:t>Collection of libraries (include </a:t>
            </a:r>
            <a:r>
              <a:rPr lang="en-US" sz="2000" b="1"/>
              <a:t>DB</a:t>
            </a:r>
            <a:r>
              <a:rPr lang="en-US" sz="2000"/>
              <a:t>).</a:t>
            </a:r>
          </a:p>
          <a:p>
            <a:r>
              <a:rPr lang="en-US" sz="2200" b="1" u="sng"/>
              <a:t>Usage:</a:t>
            </a:r>
            <a:endParaRPr lang="en-US" sz="2200"/>
          </a:p>
          <a:p>
            <a:pPr marL="45720" indent="0" algn="ctr">
              <a:buNone/>
            </a:pPr>
            <a:r>
              <a:rPr lang="en-US" sz="2200" b="1">
                <a:solidFill>
                  <a:srgbClr val="00B0F0"/>
                </a:solidFill>
                <a:highlight>
                  <a:srgbClr val="000000"/>
                </a:highlight>
              </a:rPr>
              <a:t>include</a:t>
            </a:r>
            <a:r>
              <a:rPr lang="en-US" sz="2200">
                <a:solidFill>
                  <a:schemeClr val="bg1"/>
                </a:solidFill>
                <a:highlight>
                  <a:srgbClr val="000000"/>
                </a:highlight>
              </a:rPr>
              <a:t>(‘DB.php’);</a:t>
            </a:r>
          </a:p>
        </p:txBody>
      </p:sp>
      <p:sp>
        <p:nvSpPr>
          <p:cNvPr id="4" name="Footer Placeholder 3">
            <a:extLst>
              <a:ext uri="{FF2B5EF4-FFF2-40B4-BE49-F238E27FC236}">
                <a16:creationId xmlns:a16="http://schemas.microsoft.com/office/drawing/2014/main" id="{F8755517-7A73-4F41-B455-4A025102D04A}"/>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4C202041-2BCB-4FD9-BD36-981D7D567E1E}"/>
              </a:ext>
            </a:extLst>
          </p:cNvPr>
          <p:cNvSpPr>
            <a:spLocks noGrp="1"/>
          </p:cNvSpPr>
          <p:nvPr>
            <p:ph type="sldNum" sz="quarter" idx="12"/>
          </p:nvPr>
        </p:nvSpPr>
        <p:spPr/>
        <p:txBody>
          <a:bodyPr/>
          <a:lstStyle/>
          <a:p>
            <a:fld id="{AAEAE4A8-A6E5-453E-B946-FB774B73F48C}" type="slidenum">
              <a:rPr lang="en-US" smtClean="0"/>
              <a:t>58</a:t>
            </a:fld>
            <a:endParaRPr lang="en-US" dirty="0"/>
          </a:p>
        </p:txBody>
      </p:sp>
      <p:sp>
        <p:nvSpPr>
          <p:cNvPr id="7" name="Text Placeholder 5">
            <a:extLst>
              <a:ext uri="{FF2B5EF4-FFF2-40B4-BE49-F238E27FC236}">
                <a16:creationId xmlns:a16="http://schemas.microsoft.com/office/drawing/2014/main" id="{1EDE4138-846D-475A-A74E-907906CD64A1}"/>
              </a:ext>
            </a:extLst>
          </p:cNvPr>
          <p:cNvSpPr>
            <a:spLocks noGrp="1"/>
          </p:cNvSpPr>
          <p:nvPr>
            <p:ph type="body" sz="quarter" idx="13"/>
          </p:nvPr>
        </p:nvSpPr>
        <p:spPr>
          <a:xfrm>
            <a:off x="1065213" y="1752600"/>
            <a:ext cx="8686800" cy="587375"/>
          </a:xfrm>
        </p:spPr>
        <p:txBody>
          <a:bodyPr/>
          <a:lstStyle/>
          <a:p>
            <a:r>
              <a:rPr lang="en-US"/>
              <a:t>7.3 The PEAR DB Library</a:t>
            </a:r>
          </a:p>
        </p:txBody>
      </p:sp>
      <p:sp>
        <p:nvSpPr>
          <p:cNvPr id="8" name="Title 1">
            <a:extLst>
              <a:ext uri="{FF2B5EF4-FFF2-40B4-BE49-F238E27FC236}">
                <a16:creationId xmlns:a16="http://schemas.microsoft.com/office/drawing/2014/main" id="{812897D5-1B92-4768-ADFE-6830453529FF}"/>
              </a:ext>
            </a:extLst>
          </p:cNvPr>
          <p:cNvSpPr>
            <a:spLocks noGrp="1"/>
          </p:cNvSpPr>
          <p:nvPr>
            <p:ph type="title"/>
          </p:nvPr>
        </p:nvSpPr>
        <p:spPr>
          <a:xfrm>
            <a:off x="1065212" y="533400"/>
            <a:ext cx="8686801" cy="1066800"/>
          </a:xfrm>
        </p:spPr>
        <p:txBody>
          <a:bodyPr/>
          <a:lstStyle/>
          <a:p>
            <a:r>
              <a:rPr lang="en-US"/>
              <a:t>7. PHP</a:t>
            </a:r>
          </a:p>
        </p:txBody>
      </p:sp>
      <p:pic>
        <p:nvPicPr>
          <p:cNvPr id="9" name="Picture 2" descr="PHP Logo Vector (.EPS) Free Download">
            <a:extLst>
              <a:ext uri="{FF2B5EF4-FFF2-40B4-BE49-F238E27FC236}">
                <a16:creationId xmlns:a16="http://schemas.microsoft.com/office/drawing/2014/main" id="{0810E51B-7411-443D-BA88-A16B48B70A6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4205A361-2C89-425F-A54B-43AFBB0F6034}"/>
              </a:ext>
            </a:extLst>
          </p:cNvPr>
          <p:cNvSpPr/>
          <p:nvPr/>
        </p:nvSpPr>
        <p:spPr>
          <a:xfrm>
            <a:off x="1063624" y="5107324"/>
            <a:ext cx="5029199" cy="408709"/>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https://viettuts.vn/php/php-ket-noi-voi-mysql</a:t>
            </a:r>
            <a:endParaRPr lang="en-US" dirty="0"/>
          </a:p>
        </p:txBody>
      </p:sp>
    </p:spTree>
    <p:extLst>
      <p:ext uri="{BB962C8B-B14F-4D97-AF65-F5344CB8AC3E}">
        <p14:creationId xmlns:p14="http://schemas.microsoft.com/office/powerpoint/2010/main" val="362248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2AEEC9-FBCB-4C9B-A7BC-8B57566D02E6}"/>
              </a:ext>
            </a:extLst>
          </p:cNvPr>
          <p:cNvSpPr>
            <a:spLocks noGrp="1"/>
          </p:cNvSpPr>
          <p:nvPr>
            <p:ph idx="1"/>
          </p:nvPr>
        </p:nvSpPr>
        <p:spPr>
          <a:xfrm>
            <a:off x="1065212" y="3048000"/>
            <a:ext cx="8686801" cy="2971800"/>
          </a:xfrm>
        </p:spPr>
        <p:txBody>
          <a:bodyPr/>
          <a:lstStyle/>
          <a:p>
            <a:r>
              <a:rPr lang="en-US" b="1"/>
              <a:t>AMP software</a:t>
            </a:r>
            <a:r>
              <a:rPr lang="en-US"/>
              <a:t>: WAMPP, XAMPP,..</a:t>
            </a:r>
          </a:p>
          <a:p>
            <a:r>
              <a:rPr lang="en-US" b="1"/>
              <a:t>DB Library</a:t>
            </a:r>
            <a:r>
              <a:rPr lang="en-US"/>
              <a:t>: …/xampp/php/pear/</a:t>
            </a:r>
          </a:p>
          <a:p>
            <a:r>
              <a:rPr lang="en-US" b="1"/>
              <a:t>Code Editor: </a:t>
            </a:r>
            <a:r>
              <a:rPr lang="en-US"/>
              <a:t>Visual Studio Code, Apache NetBeans IDE, Notepad++…</a:t>
            </a:r>
          </a:p>
          <a:p>
            <a:r>
              <a:rPr lang="en-US" b="1"/>
              <a:t>Internet Browser</a:t>
            </a:r>
            <a:r>
              <a:rPr lang="en-US"/>
              <a:t>: Google Chrome, Microsoft Edge…</a:t>
            </a:r>
          </a:p>
          <a:p>
            <a:r>
              <a:rPr lang="en-US" b="1"/>
              <a:t>Documentation:</a:t>
            </a:r>
            <a:r>
              <a:rPr lang="en-US"/>
              <a:t> </a:t>
            </a:r>
            <a:r>
              <a:rPr lang="en-US">
                <a:highlight>
                  <a:srgbClr val="FFFF00"/>
                </a:highlight>
              </a:rPr>
              <a:t>https://pear.php.net/manual/en/package.database.mdb2.intro-fetch.php</a:t>
            </a:r>
          </a:p>
        </p:txBody>
      </p:sp>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59</a:t>
            </a:fld>
            <a:endParaRPr lang="en-US" dirty="0"/>
          </a:p>
        </p:txBody>
      </p:sp>
      <p:sp>
        <p:nvSpPr>
          <p:cNvPr id="7" name="Text Placeholder 5">
            <a:extLst>
              <a:ext uri="{FF2B5EF4-FFF2-40B4-BE49-F238E27FC236}">
                <a16:creationId xmlns:a16="http://schemas.microsoft.com/office/drawing/2014/main" id="{B19A0C08-C697-4C05-B1EC-61915C5C6C59}"/>
              </a:ext>
            </a:extLst>
          </p:cNvPr>
          <p:cNvSpPr>
            <a:spLocks noGrp="1"/>
          </p:cNvSpPr>
          <p:nvPr>
            <p:ph type="body" sz="quarter" idx="13"/>
          </p:nvPr>
        </p:nvSpPr>
        <p:spPr>
          <a:xfrm>
            <a:off x="1065212" y="1752600"/>
            <a:ext cx="10668000" cy="587375"/>
          </a:xfrm>
        </p:spPr>
        <p:txBody>
          <a:bodyPr>
            <a:noAutofit/>
          </a:bodyPr>
          <a:lstStyle/>
          <a:p>
            <a:r>
              <a:rPr lang="en-US"/>
              <a:t>7.4 Demonstration: Connecting to database (MySQL) using PHP PEAR DB Library</a:t>
            </a:r>
          </a:p>
        </p:txBody>
      </p:sp>
      <p:sp>
        <p:nvSpPr>
          <p:cNvPr id="8" name="Title 1">
            <a:extLst>
              <a:ext uri="{FF2B5EF4-FFF2-40B4-BE49-F238E27FC236}">
                <a16:creationId xmlns:a16="http://schemas.microsoft.com/office/drawing/2014/main" id="{DC954D76-8FD3-4578-937F-996DC57574D4}"/>
              </a:ext>
            </a:extLst>
          </p:cNvPr>
          <p:cNvSpPr>
            <a:spLocks noGrp="1"/>
          </p:cNvSpPr>
          <p:nvPr>
            <p:ph type="title"/>
          </p:nvPr>
        </p:nvSpPr>
        <p:spPr>
          <a:xfrm>
            <a:off x="1065212" y="533400"/>
            <a:ext cx="8686801" cy="1066800"/>
          </a:xfrm>
        </p:spPr>
        <p:txBody>
          <a:bodyPr/>
          <a:lstStyle/>
          <a:p>
            <a:r>
              <a:rPr lang="en-US"/>
              <a:t>7. PHP</a:t>
            </a:r>
          </a:p>
        </p:txBody>
      </p:sp>
      <p:pic>
        <p:nvPicPr>
          <p:cNvPr id="9" name="Picture 2" descr="PHP Logo Vector (.EPS) Free Download">
            <a:extLst>
              <a:ext uri="{FF2B5EF4-FFF2-40B4-BE49-F238E27FC236}">
                <a16:creationId xmlns:a16="http://schemas.microsoft.com/office/drawing/2014/main" id="{BD9D3DDF-6831-46DD-88D9-C1496FD67C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5">
            <a:extLst>
              <a:ext uri="{FF2B5EF4-FFF2-40B4-BE49-F238E27FC236}">
                <a16:creationId xmlns:a16="http://schemas.microsoft.com/office/drawing/2014/main" id="{6C6B1165-1973-4B08-A668-9BB92D269BD4}"/>
              </a:ext>
            </a:extLst>
          </p:cNvPr>
          <p:cNvSpPr txBox="1">
            <a:spLocks/>
          </p:cNvSpPr>
          <p:nvPr/>
        </p:nvSpPr>
        <p:spPr>
          <a:xfrm>
            <a:off x="1446213" y="2339975"/>
            <a:ext cx="9905999" cy="58737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7.4.1 Installation</a:t>
            </a:r>
          </a:p>
        </p:txBody>
      </p:sp>
      <p:sp>
        <p:nvSpPr>
          <p:cNvPr id="13" name="Rectangle 12">
            <a:extLst>
              <a:ext uri="{FF2B5EF4-FFF2-40B4-BE49-F238E27FC236}">
                <a16:creationId xmlns:a16="http://schemas.microsoft.com/office/drawing/2014/main" id="{87745ACA-A8F8-448C-8733-6CF476338738}"/>
              </a:ext>
            </a:extLst>
          </p:cNvPr>
          <p:cNvSpPr/>
          <p:nvPr/>
        </p:nvSpPr>
        <p:spPr>
          <a:xfrm>
            <a:off x="6551612" y="2997825"/>
            <a:ext cx="3810000" cy="425450"/>
          </a:xfrm>
          <a:prstGeom prst="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i="1"/>
              <a:t>https://viettuts.vn/php/cai-dat-php</a:t>
            </a:r>
            <a:endParaRPr lang="en-US" i="1" dirty="0"/>
          </a:p>
        </p:txBody>
      </p:sp>
      <p:sp>
        <p:nvSpPr>
          <p:cNvPr id="14" name="Rectangle 13">
            <a:extLst>
              <a:ext uri="{FF2B5EF4-FFF2-40B4-BE49-F238E27FC236}">
                <a16:creationId xmlns:a16="http://schemas.microsoft.com/office/drawing/2014/main" id="{926A1CBF-F714-4EB2-88BC-43BFA98DA7AE}"/>
              </a:ext>
            </a:extLst>
          </p:cNvPr>
          <p:cNvSpPr/>
          <p:nvPr/>
        </p:nvSpPr>
        <p:spPr>
          <a:xfrm>
            <a:off x="5943888" y="3538970"/>
            <a:ext cx="5027323" cy="425450"/>
          </a:xfrm>
          <a:prstGeom prst="rect">
            <a:avLst/>
          </a:prstGeom>
          <a:solidFill>
            <a:schemeClr val="accent2">
              <a:lumMod val="20000"/>
              <a:lumOff val="8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i="1"/>
              <a:t>https://pear.php.net/package/DB/download/1.9.2</a:t>
            </a:r>
            <a:endParaRPr lang="en-US" i="1" dirty="0"/>
          </a:p>
        </p:txBody>
      </p:sp>
    </p:spTree>
    <p:extLst>
      <p:ext uri="{BB962C8B-B14F-4D97-AF65-F5344CB8AC3E}">
        <p14:creationId xmlns:p14="http://schemas.microsoft.com/office/powerpoint/2010/main" val="297783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down)">
                                      <p:cBhvr>
                                        <p:cTn id="11" dur="500"/>
                                        <p:tgtEl>
                                          <p:spTgt spid="3">
                                            <p:txEl>
                                              <p:pRg st="1" end="1"/>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randombar(horizontal)">
                                      <p:cBhvr>
                                        <p:cTn id="27" dur="500"/>
                                        <p:tgtEl>
                                          <p:spTgt spid="13"/>
                                        </p:tgtEl>
                                      </p:cBhvr>
                                    </p:animEffect>
                                  </p:childTnLst>
                                </p:cTn>
                              </p:par>
                            </p:childTnLst>
                          </p:cTn>
                        </p:par>
                        <p:par>
                          <p:cTn id="28" fill="hold">
                            <p:stCondLst>
                              <p:cond delay="3000"/>
                            </p:stCondLst>
                            <p:childTnLst>
                              <p:par>
                                <p:cTn id="29" presetID="14" presetClass="entr" presetSubtype="1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randombar(horizontal)">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60C2D-6DDE-450A-B31C-DD10EDBDF7B4}"/>
              </a:ext>
            </a:extLst>
          </p:cNvPr>
          <p:cNvSpPr>
            <a:spLocks noGrp="1"/>
          </p:cNvSpPr>
          <p:nvPr>
            <p:ph idx="1"/>
          </p:nvPr>
        </p:nvSpPr>
        <p:spPr>
          <a:xfrm>
            <a:off x="7696489" y="2494172"/>
            <a:ext cx="3200400" cy="2868178"/>
          </a:xfrm>
        </p:spPr>
        <p:txBody>
          <a:bodyPr>
            <a:normAutofit/>
          </a:bodyPr>
          <a:lstStyle/>
          <a:p>
            <a:r>
              <a:rPr lang="en-US" altLang="en-US" sz="2000" b="1"/>
              <a:t>Response to the web server's request </a:t>
            </a:r>
            <a:r>
              <a:rPr lang="en-US" altLang="en-US" sz="2000"/>
              <a:t>with the database's data.</a:t>
            </a:r>
          </a:p>
          <a:p>
            <a:r>
              <a:rPr lang="en-US" altLang="en-US" sz="2000"/>
              <a:t>Might evoke application-tier processes to handle the request.</a:t>
            </a:r>
          </a:p>
          <a:p>
            <a:r>
              <a:rPr lang="en-US" altLang="en-US" sz="2000"/>
              <a:t>Actions performed are known as “</a:t>
            </a:r>
            <a:r>
              <a:rPr lang="en-US" altLang="en-US" sz="2000" i="1"/>
              <a:t>business logic</a:t>
            </a:r>
            <a:r>
              <a:rPr lang="en-US" altLang="en-US" sz="2000"/>
              <a:t>”.</a:t>
            </a:r>
          </a:p>
        </p:txBody>
      </p:sp>
      <p:sp>
        <p:nvSpPr>
          <p:cNvPr id="4" name="Footer Placeholder 3">
            <a:extLst>
              <a:ext uri="{FF2B5EF4-FFF2-40B4-BE49-F238E27FC236}">
                <a16:creationId xmlns:a16="http://schemas.microsoft.com/office/drawing/2014/main" id="{B0F81079-3899-4A20-9803-C3746E4D917D}"/>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09B70308-11C8-4171-B73C-4B956DCBBFF9}"/>
              </a:ext>
            </a:extLst>
          </p:cNvPr>
          <p:cNvSpPr>
            <a:spLocks noGrp="1"/>
          </p:cNvSpPr>
          <p:nvPr>
            <p:ph type="sldNum" sz="quarter" idx="12"/>
          </p:nvPr>
        </p:nvSpPr>
        <p:spPr/>
        <p:txBody>
          <a:bodyPr/>
          <a:lstStyle/>
          <a:p>
            <a:fld id="{AAEAE4A8-A6E5-453E-B946-FB774B73F48C}" type="slidenum">
              <a:rPr lang="en-US" smtClean="0"/>
              <a:t>6</a:t>
            </a:fld>
            <a:endParaRPr lang="en-US" dirty="0"/>
          </a:p>
        </p:txBody>
      </p:sp>
      <p:sp>
        <p:nvSpPr>
          <p:cNvPr id="7" name="Text Placeholder 5">
            <a:extLst>
              <a:ext uri="{FF2B5EF4-FFF2-40B4-BE49-F238E27FC236}">
                <a16:creationId xmlns:a16="http://schemas.microsoft.com/office/drawing/2014/main" id="{8821F416-723B-4CCE-AC27-97D0CA8C1FA5}"/>
              </a:ext>
            </a:extLst>
          </p:cNvPr>
          <p:cNvSpPr>
            <a:spLocks noGrp="1"/>
          </p:cNvSpPr>
          <p:nvPr>
            <p:ph type="body" sz="quarter" idx="13"/>
          </p:nvPr>
        </p:nvSpPr>
        <p:spPr>
          <a:xfrm>
            <a:off x="1065213" y="1752600"/>
            <a:ext cx="8686800" cy="587375"/>
          </a:xfrm>
        </p:spPr>
        <p:txBody>
          <a:bodyPr/>
          <a:lstStyle/>
          <a:p>
            <a:r>
              <a:rPr lang="en-US"/>
              <a:t>1.2 The Application Tier</a:t>
            </a:r>
          </a:p>
        </p:txBody>
      </p:sp>
      <p:sp>
        <p:nvSpPr>
          <p:cNvPr id="8" name="Title 1">
            <a:extLst>
              <a:ext uri="{FF2B5EF4-FFF2-40B4-BE49-F238E27FC236}">
                <a16:creationId xmlns:a16="http://schemas.microsoft.com/office/drawing/2014/main" id="{35FBD27A-4406-4AE3-95D4-B6D151A25882}"/>
              </a:ext>
            </a:extLst>
          </p:cNvPr>
          <p:cNvSpPr>
            <a:spLocks noGrp="1"/>
          </p:cNvSpPr>
          <p:nvPr>
            <p:ph type="title"/>
          </p:nvPr>
        </p:nvSpPr>
        <p:spPr>
          <a:xfrm>
            <a:off x="1065213" y="537632"/>
            <a:ext cx="10668000" cy="990600"/>
          </a:xfrm>
        </p:spPr>
        <p:txBody>
          <a:bodyPr/>
          <a:lstStyle/>
          <a:p>
            <a:r>
              <a:rPr lang="en-US"/>
              <a:t>1. The Three-Tier Architecture</a:t>
            </a:r>
            <a:endParaRPr lang="en-US" dirty="0"/>
          </a:p>
        </p:txBody>
      </p:sp>
      <p:pic>
        <p:nvPicPr>
          <p:cNvPr id="9" name="Picture 2" descr="15 Software Architecture Icon Images - Enterprise Architecture Icons,  Architecture Blueprint Icons and Icon Construction Software /  Newdesignfile.com">
            <a:extLst>
              <a:ext uri="{FF2B5EF4-FFF2-40B4-BE49-F238E27FC236}">
                <a16:creationId xmlns:a16="http://schemas.microsoft.com/office/drawing/2014/main" id="{63BDF312-EB65-47A7-8562-EC7AF8CE338D}"/>
              </a:ext>
            </a:extLst>
          </p:cNvPr>
          <p:cNvPicPr>
            <a:picLocks noChangeAspect="1" noChangeArrowheads="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4989" y="797326"/>
            <a:ext cx="896007" cy="8960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184132B8-E449-48C9-811A-C3CCAFB6B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03212" y="2196975"/>
            <a:ext cx="7393277" cy="3454650"/>
          </a:xfrm>
          <a:prstGeom prst="rect">
            <a:avLst/>
          </a:prstGeom>
          <a:noFill/>
          <a:ln/>
        </p:spPr>
      </p:pic>
    </p:spTree>
    <p:extLst>
      <p:ext uri="{BB962C8B-B14F-4D97-AF65-F5344CB8AC3E}">
        <p14:creationId xmlns:p14="http://schemas.microsoft.com/office/powerpoint/2010/main" val="194435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60</a:t>
            </a:fld>
            <a:endParaRPr lang="en-US" dirty="0"/>
          </a:p>
        </p:txBody>
      </p:sp>
      <p:sp>
        <p:nvSpPr>
          <p:cNvPr id="8" name="Title 1">
            <a:extLst>
              <a:ext uri="{FF2B5EF4-FFF2-40B4-BE49-F238E27FC236}">
                <a16:creationId xmlns:a16="http://schemas.microsoft.com/office/drawing/2014/main" id="{DC954D76-8FD3-4578-937F-996DC57574D4}"/>
              </a:ext>
            </a:extLst>
          </p:cNvPr>
          <p:cNvSpPr>
            <a:spLocks noGrp="1"/>
          </p:cNvSpPr>
          <p:nvPr>
            <p:ph type="title"/>
          </p:nvPr>
        </p:nvSpPr>
        <p:spPr>
          <a:xfrm>
            <a:off x="1065212" y="533400"/>
            <a:ext cx="8686801" cy="1066800"/>
          </a:xfrm>
        </p:spPr>
        <p:txBody>
          <a:bodyPr/>
          <a:lstStyle/>
          <a:p>
            <a:r>
              <a:rPr lang="en-US"/>
              <a:t>7. PHP</a:t>
            </a:r>
          </a:p>
        </p:txBody>
      </p:sp>
      <p:pic>
        <p:nvPicPr>
          <p:cNvPr id="9" name="Picture 2" descr="PHP Logo Vector (.EPS) Free Download">
            <a:extLst>
              <a:ext uri="{FF2B5EF4-FFF2-40B4-BE49-F238E27FC236}">
                <a16:creationId xmlns:a16="http://schemas.microsoft.com/office/drawing/2014/main" id="{BD9D3DDF-6831-46DD-88D9-C1496FD67C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a:extLst>
              <a:ext uri="{FF2B5EF4-FFF2-40B4-BE49-F238E27FC236}">
                <a16:creationId xmlns:a16="http://schemas.microsoft.com/office/drawing/2014/main" id="{22E82957-68B5-4B35-B6D2-065C8DE57F95}"/>
              </a:ext>
            </a:extLst>
          </p:cNvPr>
          <p:cNvSpPr>
            <a:spLocks noGrp="1"/>
          </p:cNvSpPr>
          <p:nvPr>
            <p:ph type="body" sz="quarter" idx="13"/>
          </p:nvPr>
        </p:nvSpPr>
        <p:spPr>
          <a:xfrm>
            <a:off x="1065212" y="1752600"/>
            <a:ext cx="10668000" cy="587375"/>
          </a:xfrm>
        </p:spPr>
        <p:txBody>
          <a:bodyPr>
            <a:noAutofit/>
          </a:bodyPr>
          <a:lstStyle/>
          <a:p>
            <a:r>
              <a:rPr lang="en-US"/>
              <a:t>7.4 Demonstration: Connecting to database (MySQL) using PHP PEAR DB Library</a:t>
            </a:r>
          </a:p>
        </p:txBody>
      </p:sp>
      <p:sp>
        <p:nvSpPr>
          <p:cNvPr id="16" name="Text Placeholder 5">
            <a:extLst>
              <a:ext uri="{FF2B5EF4-FFF2-40B4-BE49-F238E27FC236}">
                <a16:creationId xmlns:a16="http://schemas.microsoft.com/office/drawing/2014/main" id="{44D7C86A-4765-493F-A772-4A0676A46F8B}"/>
              </a:ext>
            </a:extLst>
          </p:cNvPr>
          <p:cNvSpPr txBox="1">
            <a:spLocks/>
          </p:cNvSpPr>
          <p:nvPr/>
        </p:nvSpPr>
        <p:spPr>
          <a:xfrm>
            <a:off x="1446213" y="2339975"/>
            <a:ext cx="9905999" cy="58737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7.4.2 Database</a:t>
            </a:r>
          </a:p>
        </p:txBody>
      </p:sp>
      <p:pic>
        <p:nvPicPr>
          <p:cNvPr id="6" name="Picture 5">
            <a:extLst>
              <a:ext uri="{FF2B5EF4-FFF2-40B4-BE49-F238E27FC236}">
                <a16:creationId xmlns:a16="http://schemas.microsoft.com/office/drawing/2014/main" id="{B9B093AD-A583-4BF8-89C1-7860904238AC}"/>
              </a:ext>
            </a:extLst>
          </p:cNvPr>
          <p:cNvPicPr>
            <a:picLocks noChangeAspect="1"/>
          </p:cNvPicPr>
          <p:nvPr/>
        </p:nvPicPr>
        <p:blipFill>
          <a:blip r:embed="rId3"/>
          <a:stretch>
            <a:fillRect/>
          </a:stretch>
        </p:blipFill>
        <p:spPr>
          <a:xfrm>
            <a:off x="1032451" y="3640512"/>
            <a:ext cx="3284313" cy="2131310"/>
          </a:xfrm>
          <a:prstGeom prst="rect">
            <a:avLst/>
          </a:prstGeom>
        </p:spPr>
      </p:pic>
      <p:sp>
        <p:nvSpPr>
          <p:cNvPr id="10" name="TextBox 9">
            <a:extLst>
              <a:ext uri="{FF2B5EF4-FFF2-40B4-BE49-F238E27FC236}">
                <a16:creationId xmlns:a16="http://schemas.microsoft.com/office/drawing/2014/main" id="{3444BCC7-F628-46AB-97EE-D15B7BA1374E}"/>
              </a:ext>
            </a:extLst>
          </p:cNvPr>
          <p:cNvSpPr txBox="1"/>
          <p:nvPr/>
        </p:nvSpPr>
        <p:spPr>
          <a:xfrm>
            <a:off x="836613" y="2809437"/>
            <a:ext cx="3048000" cy="707886"/>
          </a:xfrm>
          <a:prstGeom prst="rect">
            <a:avLst/>
          </a:prstGeom>
          <a:noFill/>
          <a:ln>
            <a:noFill/>
          </a:ln>
        </p:spPr>
        <p:txBody>
          <a:bodyPr wrap="square" rtlCol="0" anchor="ctr" anchorCtr="1">
            <a:spAutoFit/>
          </a:bodyPr>
          <a:lstStyle/>
          <a:p>
            <a:pPr marL="342900" indent="-342900">
              <a:buFont typeface="Arial" panose="020B0604020202020204" pitchFamily="34" charset="0"/>
              <a:buChar char="•"/>
            </a:pPr>
            <a:r>
              <a:rPr lang="en-US" sz="2000"/>
              <a:t>Database: </a:t>
            </a:r>
            <a:r>
              <a:rPr lang="en-US" sz="2000" b="1"/>
              <a:t>phpdemo</a:t>
            </a:r>
          </a:p>
          <a:p>
            <a:pPr marL="342900" indent="-342900">
              <a:buFont typeface="Arial" panose="020B0604020202020204" pitchFamily="34" charset="0"/>
              <a:buChar char="•"/>
            </a:pPr>
            <a:r>
              <a:rPr lang="en-US" sz="2000"/>
              <a:t>Table: </a:t>
            </a:r>
            <a:r>
              <a:rPr lang="en-US" sz="2000" b="1"/>
              <a:t>students</a:t>
            </a:r>
            <a:endParaRPr lang="en-US" sz="2000" b="1" dirty="0"/>
          </a:p>
        </p:txBody>
      </p:sp>
      <p:pic>
        <p:nvPicPr>
          <p:cNvPr id="17" name="Picture 16">
            <a:extLst>
              <a:ext uri="{FF2B5EF4-FFF2-40B4-BE49-F238E27FC236}">
                <a16:creationId xmlns:a16="http://schemas.microsoft.com/office/drawing/2014/main" id="{8448EA05-BB52-4565-9C3B-AC499F6F4151}"/>
              </a:ext>
            </a:extLst>
          </p:cNvPr>
          <p:cNvPicPr>
            <a:picLocks noChangeAspect="1"/>
          </p:cNvPicPr>
          <p:nvPr/>
        </p:nvPicPr>
        <p:blipFill>
          <a:blip r:embed="rId4"/>
          <a:stretch>
            <a:fillRect/>
          </a:stretch>
        </p:blipFill>
        <p:spPr>
          <a:xfrm>
            <a:off x="5438197" y="2179139"/>
            <a:ext cx="4343401" cy="3976128"/>
          </a:xfrm>
          <a:prstGeom prst="rect">
            <a:avLst/>
          </a:prstGeom>
        </p:spPr>
      </p:pic>
    </p:spTree>
    <p:extLst>
      <p:ext uri="{BB962C8B-B14F-4D97-AF65-F5344CB8AC3E}">
        <p14:creationId xmlns:p14="http://schemas.microsoft.com/office/powerpoint/2010/main" val="245935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CD88A9-B6C4-4A85-8695-E3176ED2CA8B}"/>
              </a:ext>
            </a:extLst>
          </p:cNvPr>
          <p:cNvPicPr>
            <a:picLocks noChangeAspect="1"/>
          </p:cNvPicPr>
          <p:nvPr/>
        </p:nvPicPr>
        <p:blipFill rotWithShape="1">
          <a:blip r:embed="rId2"/>
          <a:srcRect l="12447" r="11983"/>
          <a:stretch/>
        </p:blipFill>
        <p:spPr>
          <a:xfrm>
            <a:off x="4037013" y="71437"/>
            <a:ext cx="6745286" cy="6083830"/>
          </a:xfrm>
          <a:prstGeom prst="rect">
            <a:avLst/>
          </a:prstGeom>
        </p:spPr>
      </p:pic>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61</a:t>
            </a:fld>
            <a:endParaRPr lang="en-US" dirty="0"/>
          </a:p>
        </p:txBody>
      </p:sp>
      <p:sp>
        <p:nvSpPr>
          <p:cNvPr id="7" name="Text Placeholder 5">
            <a:extLst>
              <a:ext uri="{FF2B5EF4-FFF2-40B4-BE49-F238E27FC236}">
                <a16:creationId xmlns:a16="http://schemas.microsoft.com/office/drawing/2014/main" id="{B19A0C08-C697-4C05-B1EC-61915C5C6C59}"/>
              </a:ext>
            </a:extLst>
          </p:cNvPr>
          <p:cNvSpPr>
            <a:spLocks noGrp="1"/>
          </p:cNvSpPr>
          <p:nvPr>
            <p:ph type="body" sz="quarter" idx="13"/>
          </p:nvPr>
        </p:nvSpPr>
        <p:spPr>
          <a:xfrm>
            <a:off x="1065212" y="1752600"/>
            <a:ext cx="3124200" cy="2283353"/>
          </a:xfrm>
        </p:spPr>
        <p:txBody>
          <a:bodyPr>
            <a:noAutofit/>
          </a:bodyPr>
          <a:lstStyle/>
          <a:p>
            <a:r>
              <a:rPr lang="en-US"/>
              <a:t>7.4 Demonstration: Connecting to database (MySQL) using PHP PEAR DB Library</a:t>
            </a:r>
          </a:p>
        </p:txBody>
      </p:sp>
      <p:sp>
        <p:nvSpPr>
          <p:cNvPr id="8" name="Title 1">
            <a:extLst>
              <a:ext uri="{FF2B5EF4-FFF2-40B4-BE49-F238E27FC236}">
                <a16:creationId xmlns:a16="http://schemas.microsoft.com/office/drawing/2014/main" id="{DC954D76-8FD3-4578-937F-996DC57574D4}"/>
              </a:ext>
            </a:extLst>
          </p:cNvPr>
          <p:cNvSpPr>
            <a:spLocks noGrp="1"/>
          </p:cNvSpPr>
          <p:nvPr>
            <p:ph type="title"/>
          </p:nvPr>
        </p:nvSpPr>
        <p:spPr>
          <a:xfrm>
            <a:off x="1065212" y="533400"/>
            <a:ext cx="8686801" cy="1066800"/>
          </a:xfrm>
        </p:spPr>
        <p:txBody>
          <a:bodyPr/>
          <a:lstStyle/>
          <a:p>
            <a:r>
              <a:rPr lang="en-US"/>
              <a:t>7. PHP</a:t>
            </a:r>
          </a:p>
        </p:txBody>
      </p:sp>
      <p:pic>
        <p:nvPicPr>
          <p:cNvPr id="9" name="Picture 2" descr="PHP Logo Vector (.EPS) Free Download">
            <a:extLst>
              <a:ext uri="{FF2B5EF4-FFF2-40B4-BE49-F238E27FC236}">
                <a16:creationId xmlns:a16="http://schemas.microsoft.com/office/drawing/2014/main" id="{BD9D3DDF-6831-46DD-88D9-C1496FD67C3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5">
            <a:extLst>
              <a:ext uri="{FF2B5EF4-FFF2-40B4-BE49-F238E27FC236}">
                <a16:creationId xmlns:a16="http://schemas.microsoft.com/office/drawing/2014/main" id="{6C6B1165-1973-4B08-A668-9BB92D269BD4}"/>
              </a:ext>
            </a:extLst>
          </p:cNvPr>
          <p:cNvSpPr txBox="1">
            <a:spLocks/>
          </p:cNvSpPr>
          <p:nvPr/>
        </p:nvSpPr>
        <p:spPr>
          <a:xfrm>
            <a:off x="1217615" y="3719514"/>
            <a:ext cx="2819398" cy="58737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7.4.3 Result</a:t>
            </a:r>
          </a:p>
        </p:txBody>
      </p:sp>
    </p:spTree>
    <p:extLst>
      <p:ext uri="{BB962C8B-B14F-4D97-AF65-F5344CB8AC3E}">
        <p14:creationId xmlns:p14="http://schemas.microsoft.com/office/powerpoint/2010/main" val="62695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62</a:t>
            </a:fld>
            <a:endParaRPr lang="en-US" dirty="0"/>
          </a:p>
        </p:txBody>
      </p:sp>
      <p:sp>
        <p:nvSpPr>
          <p:cNvPr id="7" name="Text Placeholder 5">
            <a:extLst>
              <a:ext uri="{FF2B5EF4-FFF2-40B4-BE49-F238E27FC236}">
                <a16:creationId xmlns:a16="http://schemas.microsoft.com/office/drawing/2014/main" id="{B19A0C08-C697-4C05-B1EC-61915C5C6C59}"/>
              </a:ext>
            </a:extLst>
          </p:cNvPr>
          <p:cNvSpPr>
            <a:spLocks noGrp="1"/>
          </p:cNvSpPr>
          <p:nvPr>
            <p:ph type="body" sz="quarter" idx="13"/>
          </p:nvPr>
        </p:nvSpPr>
        <p:spPr>
          <a:xfrm>
            <a:off x="1065212" y="1752600"/>
            <a:ext cx="3124200" cy="2283353"/>
          </a:xfrm>
        </p:spPr>
        <p:txBody>
          <a:bodyPr>
            <a:noAutofit/>
          </a:bodyPr>
          <a:lstStyle/>
          <a:p>
            <a:r>
              <a:rPr lang="en-US"/>
              <a:t>7.4 Demonstration: Connecting to database (MySQL) using PHP PEAR DB Library</a:t>
            </a:r>
          </a:p>
        </p:txBody>
      </p:sp>
      <p:sp>
        <p:nvSpPr>
          <p:cNvPr id="8" name="Title 1">
            <a:extLst>
              <a:ext uri="{FF2B5EF4-FFF2-40B4-BE49-F238E27FC236}">
                <a16:creationId xmlns:a16="http://schemas.microsoft.com/office/drawing/2014/main" id="{DC954D76-8FD3-4578-937F-996DC57574D4}"/>
              </a:ext>
            </a:extLst>
          </p:cNvPr>
          <p:cNvSpPr>
            <a:spLocks noGrp="1"/>
          </p:cNvSpPr>
          <p:nvPr>
            <p:ph type="title"/>
          </p:nvPr>
        </p:nvSpPr>
        <p:spPr>
          <a:xfrm>
            <a:off x="1065212" y="533400"/>
            <a:ext cx="8686801" cy="1066800"/>
          </a:xfrm>
        </p:spPr>
        <p:txBody>
          <a:bodyPr/>
          <a:lstStyle/>
          <a:p>
            <a:r>
              <a:rPr lang="en-US"/>
              <a:t>7. PHP</a:t>
            </a:r>
          </a:p>
        </p:txBody>
      </p:sp>
      <p:pic>
        <p:nvPicPr>
          <p:cNvPr id="9" name="Picture 2" descr="PHP Logo Vector (.EPS) Free Download">
            <a:extLst>
              <a:ext uri="{FF2B5EF4-FFF2-40B4-BE49-F238E27FC236}">
                <a16:creationId xmlns:a16="http://schemas.microsoft.com/office/drawing/2014/main" id="{BD9D3DDF-6831-46DD-88D9-C1496FD67C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5">
            <a:extLst>
              <a:ext uri="{FF2B5EF4-FFF2-40B4-BE49-F238E27FC236}">
                <a16:creationId xmlns:a16="http://schemas.microsoft.com/office/drawing/2014/main" id="{6C6B1165-1973-4B08-A668-9BB92D269BD4}"/>
              </a:ext>
            </a:extLst>
          </p:cNvPr>
          <p:cNvSpPr txBox="1">
            <a:spLocks/>
          </p:cNvSpPr>
          <p:nvPr/>
        </p:nvSpPr>
        <p:spPr>
          <a:xfrm>
            <a:off x="1217615" y="3719514"/>
            <a:ext cx="2819398" cy="58737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7.4.3 Result</a:t>
            </a:r>
          </a:p>
        </p:txBody>
      </p:sp>
      <p:pic>
        <p:nvPicPr>
          <p:cNvPr id="3" name="Picture 2">
            <a:extLst>
              <a:ext uri="{FF2B5EF4-FFF2-40B4-BE49-F238E27FC236}">
                <a16:creationId xmlns:a16="http://schemas.microsoft.com/office/drawing/2014/main" id="{E12C7595-83AC-4063-B090-4F52E6A4F326}"/>
              </a:ext>
            </a:extLst>
          </p:cNvPr>
          <p:cNvPicPr>
            <a:picLocks noChangeAspect="1"/>
          </p:cNvPicPr>
          <p:nvPr/>
        </p:nvPicPr>
        <p:blipFill rotWithShape="1">
          <a:blip r:embed="rId3"/>
          <a:srcRect l="8739" r="8739"/>
          <a:stretch/>
        </p:blipFill>
        <p:spPr>
          <a:xfrm>
            <a:off x="3891756" y="1318462"/>
            <a:ext cx="8188857" cy="4802104"/>
          </a:xfrm>
          <a:prstGeom prst="rect">
            <a:avLst/>
          </a:prstGeom>
        </p:spPr>
      </p:pic>
    </p:spTree>
    <p:extLst>
      <p:ext uri="{BB962C8B-B14F-4D97-AF65-F5344CB8AC3E}">
        <p14:creationId xmlns:p14="http://schemas.microsoft.com/office/powerpoint/2010/main" val="121087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63</a:t>
            </a:fld>
            <a:endParaRPr lang="en-US" dirty="0"/>
          </a:p>
        </p:txBody>
      </p:sp>
      <p:sp>
        <p:nvSpPr>
          <p:cNvPr id="8" name="Title 1">
            <a:extLst>
              <a:ext uri="{FF2B5EF4-FFF2-40B4-BE49-F238E27FC236}">
                <a16:creationId xmlns:a16="http://schemas.microsoft.com/office/drawing/2014/main" id="{DC954D76-8FD3-4578-937F-996DC57574D4}"/>
              </a:ext>
            </a:extLst>
          </p:cNvPr>
          <p:cNvSpPr>
            <a:spLocks noGrp="1"/>
          </p:cNvSpPr>
          <p:nvPr>
            <p:ph type="title"/>
          </p:nvPr>
        </p:nvSpPr>
        <p:spPr>
          <a:xfrm>
            <a:off x="1065212" y="533400"/>
            <a:ext cx="8686801" cy="1066800"/>
          </a:xfrm>
        </p:spPr>
        <p:txBody>
          <a:bodyPr/>
          <a:lstStyle/>
          <a:p>
            <a:r>
              <a:rPr lang="en-US"/>
              <a:t>7. PHP</a:t>
            </a:r>
          </a:p>
        </p:txBody>
      </p:sp>
      <p:pic>
        <p:nvPicPr>
          <p:cNvPr id="9" name="Picture 2" descr="PHP Logo Vector (.EPS) Free Download">
            <a:extLst>
              <a:ext uri="{FF2B5EF4-FFF2-40B4-BE49-F238E27FC236}">
                <a16:creationId xmlns:a16="http://schemas.microsoft.com/office/drawing/2014/main" id="{BD9D3DDF-6831-46DD-88D9-C1496FD67C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
            <a:extLst>
              <a:ext uri="{FF2B5EF4-FFF2-40B4-BE49-F238E27FC236}">
                <a16:creationId xmlns:a16="http://schemas.microsoft.com/office/drawing/2014/main" id="{E9B78AD0-11DA-4DDC-8290-18C82348B6E5}"/>
              </a:ext>
            </a:extLst>
          </p:cNvPr>
          <p:cNvSpPr>
            <a:spLocks noGrp="1"/>
          </p:cNvSpPr>
          <p:nvPr>
            <p:ph type="body" sz="quarter" idx="13"/>
          </p:nvPr>
        </p:nvSpPr>
        <p:spPr>
          <a:xfrm>
            <a:off x="1065212" y="1752600"/>
            <a:ext cx="10668000" cy="587375"/>
          </a:xfrm>
        </p:spPr>
        <p:txBody>
          <a:bodyPr>
            <a:noAutofit/>
          </a:bodyPr>
          <a:lstStyle/>
          <a:p>
            <a:r>
              <a:rPr lang="en-US"/>
              <a:t>7.4 Demonstration: Connecting to database (MySQL) using PHP PEAR DB Library</a:t>
            </a:r>
          </a:p>
        </p:txBody>
      </p:sp>
      <p:sp>
        <p:nvSpPr>
          <p:cNvPr id="13" name="Text Placeholder 5">
            <a:extLst>
              <a:ext uri="{FF2B5EF4-FFF2-40B4-BE49-F238E27FC236}">
                <a16:creationId xmlns:a16="http://schemas.microsoft.com/office/drawing/2014/main" id="{BB620882-D819-4F29-98A4-A8ADAFB96AA2}"/>
              </a:ext>
            </a:extLst>
          </p:cNvPr>
          <p:cNvSpPr txBox="1">
            <a:spLocks/>
          </p:cNvSpPr>
          <p:nvPr/>
        </p:nvSpPr>
        <p:spPr>
          <a:xfrm>
            <a:off x="1446213" y="2339975"/>
            <a:ext cx="9905999" cy="58737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7.4.4 Code – index.php</a:t>
            </a:r>
          </a:p>
        </p:txBody>
      </p:sp>
      <p:sp>
        <p:nvSpPr>
          <p:cNvPr id="2" name="Rectangle 1">
            <a:extLst>
              <a:ext uri="{FF2B5EF4-FFF2-40B4-BE49-F238E27FC236}">
                <a16:creationId xmlns:a16="http://schemas.microsoft.com/office/drawing/2014/main" id="{D7B39A6E-DA53-4BA2-9DF9-713AFA3524BF}"/>
              </a:ext>
            </a:extLst>
          </p:cNvPr>
          <p:cNvSpPr/>
          <p:nvPr/>
        </p:nvSpPr>
        <p:spPr>
          <a:xfrm>
            <a:off x="3656012" y="3636963"/>
            <a:ext cx="4876800" cy="587375"/>
          </a:xfrm>
          <a:prstGeom prst="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a:t>https://github.com/ntrphongse/PHPDemo</a:t>
            </a:r>
            <a:endParaRPr lang="en-US" b="1" dirty="0"/>
          </a:p>
        </p:txBody>
      </p:sp>
    </p:spTree>
    <p:extLst>
      <p:ext uri="{BB962C8B-B14F-4D97-AF65-F5344CB8AC3E}">
        <p14:creationId xmlns:p14="http://schemas.microsoft.com/office/powerpoint/2010/main" val="185611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64</a:t>
            </a:fld>
            <a:endParaRPr lang="en-US" dirty="0"/>
          </a:p>
        </p:txBody>
      </p:sp>
      <p:pic>
        <p:nvPicPr>
          <p:cNvPr id="2" name="Picture 1">
            <a:extLst>
              <a:ext uri="{FF2B5EF4-FFF2-40B4-BE49-F238E27FC236}">
                <a16:creationId xmlns:a16="http://schemas.microsoft.com/office/drawing/2014/main" id="{8B9683DE-4BA2-4A52-B83A-F325CBFF7202}"/>
              </a:ext>
            </a:extLst>
          </p:cNvPr>
          <p:cNvPicPr>
            <a:picLocks noChangeAspect="1"/>
          </p:cNvPicPr>
          <p:nvPr/>
        </p:nvPicPr>
        <p:blipFill>
          <a:blip r:embed="rId2"/>
          <a:stretch>
            <a:fillRect/>
          </a:stretch>
        </p:blipFill>
        <p:spPr>
          <a:xfrm>
            <a:off x="160110" y="201557"/>
            <a:ext cx="6228513" cy="2866960"/>
          </a:xfrm>
          <a:prstGeom prst="rect">
            <a:avLst/>
          </a:prstGeom>
        </p:spPr>
      </p:pic>
      <p:sp>
        <p:nvSpPr>
          <p:cNvPr id="11" name="Rectangle 10">
            <a:extLst>
              <a:ext uri="{FF2B5EF4-FFF2-40B4-BE49-F238E27FC236}">
                <a16:creationId xmlns:a16="http://schemas.microsoft.com/office/drawing/2014/main" id="{2C2EF6DB-50B5-40AC-B741-FBC0AD295A3B}"/>
              </a:ext>
            </a:extLst>
          </p:cNvPr>
          <p:cNvSpPr/>
          <p:nvPr/>
        </p:nvSpPr>
        <p:spPr>
          <a:xfrm>
            <a:off x="160110" y="796479"/>
            <a:ext cx="6228513" cy="587375"/>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9724A1F3-4F70-436E-BCC1-84632BE81875}"/>
              </a:ext>
            </a:extLst>
          </p:cNvPr>
          <p:cNvSpPr txBox="1"/>
          <p:nvPr/>
        </p:nvSpPr>
        <p:spPr>
          <a:xfrm>
            <a:off x="5180012" y="3425070"/>
            <a:ext cx="6916700" cy="707886"/>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db =</a:t>
            </a:r>
            <a:r>
              <a:rPr lang="en-US" sz="2000">
                <a:solidFill>
                  <a:srgbClr val="00B0F0"/>
                </a:solidFill>
                <a:highlight>
                  <a:srgbClr val="000000"/>
                </a:highlight>
                <a:latin typeface="Fira Code" panose="020B0809050000020004" pitchFamily="49" charset="0"/>
                <a:ea typeface="Fira Code" panose="020B0809050000020004" pitchFamily="49" charset="0"/>
              </a:rPr>
              <a:t> </a:t>
            </a:r>
            <a:r>
              <a:rPr lang="en-US" sz="2000" b="1">
                <a:solidFill>
                  <a:srgbClr val="00B0F0"/>
                </a:solidFill>
                <a:highlight>
                  <a:srgbClr val="000000"/>
                </a:highlight>
                <a:latin typeface="Fira Code" panose="020B0809050000020004" pitchFamily="49" charset="0"/>
                <a:ea typeface="Fira Code" panose="020B0809050000020004" pitchFamily="49" charset="0"/>
              </a:rPr>
              <a:t>DB::connect</a:t>
            </a:r>
            <a:r>
              <a:rPr lang="en-US" sz="2000">
                <a:solidFill>
                  <a:schemeClr val="bg1"/>
                </a:solidFill>
                <a:highlight>
                  <a:srgbClr val="000000"/>
                </a:highlight>
                <a:latin typeface="Fira Code" panose="020B0809050000020004" pitchFamily="49" charset="0"/>
                <a:ea typeface="Fira Code" panose="020B0809050000020004" pitchFamily="49" charset="0"/>
              </a:rPr>
              <a:t>(“</a:t>
            </a:r>
            <a:r>
              <a:rPr lang="en-US" sz="2000">
                <a:solidFill>
                  <a:schemeClr val="accent2"/>
                </a:solidFill>
                <a:highlight>
                  <a:srgbClr val="000000"/>
                </a:highlight>
                <a:latin typeface="Fira Code" panose="020B0809050000020004" pitchFamily="49" charset="0"/>
                <a:ea typeface="Fira Code" panose="020B0809050000020004" pitchFamily="49" charset="0"/>
              </a:rPr>
              <a:t>&lt;vendor&gt;</a:t>
            </a:r>
            <a:r>
              <a:rPr lang="en-US" sz="2000" b="1">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accent2"/>
                </a:solidFill>
                <a:highlight>
                  <a:srgbClr val="000000"/>
                </a:highlight>
                <a:latin typeface="Fira Code" panose="020B0809050000020004" pitchFamily="49" charset="0"/>
                <a:ea typeface="Fira Code" panose="020B0809050000020004" pitchFamily="49" charset="0"/>
              </a:rPr>
              <a:t>&lt;username&gt;</a:t>
            </a:r>
            <a:r>
              <a:rPr lang="en-US" sz="2000" b="1">
                <a:solidFill>
                  <a:srgbClr val="00B0F0"/>
                </a:solidFill>
                <a:highlight>
                  <a:srgbClr val="000000"/>
                </a:highlight>
                <a:latin typeface="Fira Code" panose="020B0809050000020004" pitchFamily="49" charset="0"/>
                <a:ea typeface="Fira Code" panose="020B0809050000020004" pitchFamily="49" charset="0"/>
              </a:rPr>
              <a:t>:</a:t>
            </a:r>
          </a:p>
          <a:p>
            <a:r>
              <a:rPr lang="en-US" sz="2000">
                <a:solidFill>
                  <a:schemeClr val="accent2"/>
                </a:solidFill>
                <a:highlight>
                  <a:srgbClr val="000000"/>
                </a:highlight>
                <a:latin typeface="Fira Code" panose="020B0809050000020004" pitchFamily="49" charset="0"/>
                <a:ea typeface="Fira Code" panose="020B0809050000020004" pitchFamily="49" charset="0"/>
              </a:rPr>
              <a:t>&lt;password&gt;</a:t>
            </a:r>
            <a:r>
              <a:rPr lang="en-US" sz="2000" b="1">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accent2"/>
                </a:solidFill>
                <a:highlight>
                  <a:srgbClr val="000000"/>
                </a:highlight>
                <a:latin typeface="Fira Code" panose="020B0809050000020004" pitchFamily="49" charset="0"/>
                <a:ea typeface="Fira Code" panose="020B0809050000020004" pitchFamily="49" charset="0"/>
              </a:rPr>
              <a:t>&lt;host server&gt;</a:t>
            </a:r>
            <a:r>
              <a:rPr lang="en-US" sz="2000" b="1">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accent2"/>
                </a:solidFill>
                <a:highlight>
                  <a:srgbClr val="000000"/>
                </a:highlight>
                <a:latin typeface="Fira Code" panose="020B0809050000020004" pitchFamily="49" charset="0"/>
                <a:ea typeface="Fira Code" panose="020B0809050000020004" pitchFamily="49" charset="0"/>
              </a:rPr>
              <a:t>&lt;database name&gt;</a:t>
            </a:r>
            <a:r>
              <a:rPr lang="en-US" sz="2000">
                <a:solidFill>
                  <a:schemeClr val="bg1"/>
                </a:solidFill>
                <a:highlight>
                  <a:srgbClr val="000000"/>
                </a:highlight>
                <a:latin typeface="Fira Code" panose="020B0809050000020004" pitchFamily="49" charset="0"/>
                <a:ea typeface="Fira Code" panose="020B0809050000020004" pitchFamily="49" charset="0"/>
              </a:rPr>
              <a:t>”);</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graphicFrame>
        <p:nvGraphicFramePr>
          <p:cNvPr id="18" name="Table 18">
            <a:extLst>
              <a:ext uri="{FF2B5EF4-FFF2-40B4-BE49-F238E27FC236}">
                <a16:creationId xmlns:a16="http://schemas.microsoft.com/office/drawing/2014/main" id="{4CD77DE0-DFA1-4CE5-A71F-8DCDB86AE29E}"/>
              </a:ext>
            </a:extLst>
          </p:cNvPr>
          <p:cNvGraphicFramePr>
            <a:graphicFrameLocks noGrp="1"/>
          </p:cNvGraphicFramePr>
          <p:nvPr>
            <p:extLst>
              <p:ext uri="{D42A27DB-BD31-4B8C-83A1-F6EECF244321}">
                <p14:modId xmlns:p14="http://schemas.microsoft.com/office/powerpoint/2010/main" val="1621820066"/>
              </p:ext>
            </p:extLst>
          </p:nvPr>
        </p:nvGraphicFramePr>
        <p:xfrm>
          <a:off x="5637212" y="4211986"/>
          <a:ext cx="5791200" cy="1854200"/>
        </p:xfrm>
        <a:graphic>
          <a:graphicData uri="http://schemas.openxmlformats.org/drawingml/2006/table">
            <a:tbl>
              <a:tblPr firstRow="1" bandRow="1">
                <a:tableStyleId>{E269D01E-BC32-4049-B463-5C60D7B0CCD2}</a:tableStyleId>
              </a:tblPr>
              <a:tblGrid>
                <a:gridCol w="1905000">
                  <a:extLst>
                    <a:ext uri="{9D8B030D-6E8A-4147-A177-3AD203B41FA5}">
                      <a16:colId xmlns:a16="http://schemas.microsoft.com/office/drawing/2014/main" val="3882779059"/>
                    </a:ext>
                  </a:extLst>
                </a:gridCol>
                <a:gridCol w="3886200">
                  <a:extLst>
                    <a:ext uri="{9D8B030D-6E8A-4147-A177-3AD203B41FA5}">
                      <a16:colId xmlns:a16="http://schemas.microsoft.com/office/drawing/2014/main" val="463578815"/>
                    </a:ext>
                  </a:extLst>
                </a:gridCol>
              </a:tblGrid>
              <a:tr h="370840">
                <a:tc>
                  <a:txBody>
                    <a:bodyPr/>
                    <a:lstStyle/>
                    <a:p>
                      <a:r>
                        <a:rPr lang="en-US" sz="1800" b="1"/>
                        <a:t>vendor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b="0"/>
                        <a:t>Connection type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7385612"/>
                  </a:ext>
                </a:extLst>
              </a:tr>
              <a:tr h="370840">
                <a:tc>
                  <a:txBody>
                    <a:bodyPr/>
                    <a:lstStyle/>
                    <a:p>
                      <a:r>
                        <a:rPr lang="en-US" sz="1800" b="1"/>
                        <a:t>username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a:t>Username to login the database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885617050"/>
                  </a:ext>
                </a:extLst>
              </a:tr>
              <a:tr h="370840">
                <a:tc>
                  <a:txBody>
                    <a:bodyPr/>
                    <a:lstStyle/>
                    <a:p>
                      <a:r>
                        <a:rPr lang="en-US" sz="1800" b="1"/>
                        <a:t>password</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a:t>Password to login the database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77664083"/>
                  </a:ext>
                </a:extLst>
              </a:tr>
              <a:tr h="370840">
                <a:tc>
                  <a:txBody>
                    <a:bodyPr/>
                    <a:lstStyle/>
                    <a:p>
                      <a:r>
                        <a:rPr lang="en-US" sz="1800" b="1"/>
                        <a:t>host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a:t>The address of your server</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53825950"/>
                  </a:ext>
                </a:extLst>
              </a:tr>
              <a:tr h="370840">
                <a:tc>
                  <a:txBody>
                    <a:bodyPr/>
                    <a:lstStyle/>
                    <a:p>
                      <a:r>
                        <a:rPr lang="en-US" sz="1800" b="1"/>
                        <a:t>database name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a:t>The database name to use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18709406"/>
                  </a:ext>
                </a:extLst>
              </a:tr>
            </a:tbl>
          </a:graphicData>
        </a:graphic>
      </p:graphicFrame>
      <p:cxnSp>
        <p:nvCxnSpPr>
          <p:cNvPr id="22" name="Straight Arrow Connector 21">
            <a:extLst>
              <a:ext uri="{FF2B5EF4-FFF2-40B4-BE49-F238E27FC236}">
                <a16:creationId xmlns:a16="http://schemas.microsoft.com/office/drawing/2014/main" id="{0B0B3CAF-119A-4D6F-8ED1-24FCFB181C7B}"/>
              </a:ext>
            </a:extLst>
          </p:cNvPr>
          <p:cNvCxnSpPr>
            <a:cxnSpLocks/>
            <a:stCxn id="11" idx="3"/>
            <a:endCxn id="17" idx="0"/>
          </p:cNvCxnSpPr>
          <p:nvPr/>
        </p:nvCxnSpPr>
        <p:spPr>
          <a:xfrm>
            <a:off x="6388623" y="1090167"/>
            <a:ext cx="2249739" cy="23349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3" name="Table 5">
            <a:extLst>
              <a:ext uri="{FF2B5EF4-FFF2-40B4-BE49-F238E27FC236}">
                <a16:creationId xmlns:a16="http://schemas.microsoft.com/office/drawing/2014/main" id="{E4E9B4A2-CE87-406B-AEEB-0044C17D3D0C}"/>
              </a:ext>
            </a:extLst>
          </p:cNvPr>
          <p:cNvGraphicFramePr>
            <a:graphicFrameLocks noGrp="1"/>
          </p:cNvGraphicFramePr>
          <p:nvPr>
            <p:extLst>
              <p:ext uri="{D42A27DB-BD31-4B8C-83A1-F6EECF244321}">
                <p14:modId xmlns:p14="http://schemas.microsoft.com/office/powerpoint/2010/main" val="3859929282"/>
              </p:ext>
            </p:extLst>
          </p:nvPr>
        </p:nvGraphicFramePr>
        <p:xfrm>
          <a:off x="160110" y="3465641"/>
          <a:ext cx="4447858" cy="2595880"/>
        </p:xfrm>
        <a:graphic>
          <a:graphicData uri="http://schemas.openxmlformats.org/drawingml/2006/table">
            <a:tbl>
              <a:tblPr firstRow="1" bandRow="1">
                <a:tableStyleId>{BDBED569-4797-4DF1-A0F4-6AAB3CD982D8}</a:tableStyleId>
              </a:tblPr>
              <a:tblGrid>
                <a:gridCol w="847217">
                  <a:extLst>
                    <a:ext uri="{9D8B030D-6E8A-4147-A177-3AD203B41FA5}">
                      <a16:colId xmlns:a16="http://schemas.microsoft.com/office/drawing/2014/main" val="3857783053"/>
                    </a:ext>
                  </a:extLst>
                </a:gridCol>
                <a:gridCol w="3600641">
                  <a:extLst>
                    <a:ext uri="{9D8B030D-6E8A-4147-A177-3AD203B41FA5}">
                      <a16:colId xmlns:a16="http://schemas.microsoft.com/office/drawing/2014/main" val="335694715"/>
                    </a:ext>
                  </a:extLst>
                </a:gridCol>
              </a:tblGrid>
              <a:tr h="370840">
                <a:tc>
                  <a:txBody>
                    <a:bodyPr/>
                    <a:lstStyle/>
                    <a:p>
                      <a:r>
                        <a:rPr lang="en-US" b="1"/>
                        <a:t>mssql</a:t>
                      </a:r>
                    </a:p>
                  </a:txBody>
                  <a:tcPr>
                    <a:lnL w="28575" cap="flat" cmpd="sng" algn="ctr">
                      <a:solidFill>
                        <a:schemeClr val="accent2"/>
                      </a:solidFill>
                      <a:prstDash val="solid"/>
                      <a:round/>
                      <a:headEnd type="none" w="med" len="med"/>
                      <a:tailEnd type="none" w="med" len="med"/>
                    </a:lnL>
                    <a:lnT w="28575" cap="flat" cmpd="sng" algn="ctr">
                      <a:solidFill>
                        <a:schemeClr val="accent2"/>
                      </a:solidFill>
                      <a:prstDash val="solid"/>
                      <a:round/>
                      <a:headEnd type="none" w="med" len="med"/>
                      <a:tailEnd type="none" w="med" len="med"/>
                    </a:lnT>
                  </a:tcPr>
                </a:tc>
                <a:tc>
                  <a:txBody>
                    <a:bodyPr/>
                    <a:lstStyle/>
                    <a:p>
                      <a:r>
                        <a:rPr lang="en-US" b="0"/>
                        <a:t>Microsoft SQL Server</a:t>
                      </a:r>
                    </a:p>
                  </a:txBody>
                  <a:tcPr>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3789267743"/>
                  </a:ext>
                </a:extLst>
              </a:tr>
              <a:tr h="370840">
                <a:tc>
                  <a:txBody>
                    <a:bodyPr/>
                    <a:lstStyle/>
                    <a:p>
                      <a:r>
                        <a:rPr lang="en-US" b="1"/>
                        <a:t>mysql</a:t>
                      </a:r>
                    </a:p>
                  </a:txBody>
                  <a:tcPr>
                    <a:lnL w="28575" cap="flat" cmpd="sng" algn="ctr">
                      <a:solidFill>
                        <a:schemeClr val="accent2"/>
                      </a:solidFill>
                      <a:prstDash val="solid"/>
                      <a:round/>
                      <a:headEnd type="none" w="med" len="med"/>
                      <a:tailEnd type="none" w="med" len="med"/>
                    </a:lnL>
                  </a:tcPr>
                </a:tc>
                <a:tc>
                  <a:txBody>
                    <a:bodyPr/>
                    <a:lstStyle/>
                    <a:p>
                      <a:r>
                        <a:rPr lang="en-US" b="0"/>
                        <a:t>MySQL</a:t>
                      </a:r>
                    </a:p>
                  </a:txBody>
                  <a:tcP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606800505"/>
                  </a:ext>
                </a:extLst>
              </a:tr>
              <a:tr h="370840">
                <a:tc>
                  <a:txBody>
                    <a:bodyPr/>
                    <a:lstStyle/>
                    <a:p>
                      <a:r>
                        <a:rPr lang="en-US" b="1"/>
                        <a:t>mysqli</a:t>
                      </a:r>
                    </a:p>
                  </a:txBody>
                  <a:tcPr>
                    <a:lnL w="28575" cap="flat" cmpd="sng" algn="ctr">
                      <a:solidFill>
                        <a:schemeClr val="accent2"/>
                      </a:solidFill>
                      <a:prstDash val="solid"/>
                      <a:round/>
                      <a:headEnd type="none" w="med" len="med"/>
                      <a:tailEnd type="none" w="med" len="med"/>
                    </a:lnL>
                  </a:tcPr>
                </a:tc>
                <a:tc>
                  <a:txBody>
                    <a:bodyPr/>
                    <a:lstStyle/>
                    <a:p>
                      <a:r>
                        <a:rPr lang="en-US" b="0"/>
                        <a:t>MySQL Improved</a:t>
                      </a:r>
                    </a:p>
                  </a:txBody>
                  <a:tcP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511896056"/>
                  </a:ext>
                </a:extLst>
              </a:tr>
              <a:tr h="370840">
                <a:tc>
                  <a:txBody>
                    <a:bodyPr/>
                    <a:lstStyle/>
                    <a:p>
                      <a:r>
                        <a:rPr lang="en-US" b="1"/>
                        <a:t>oci8</a:t>
                      </a:r>
                    </a:p>
                  </a:txBody>
                  <a:tcPr>
                    <a:lnL w="28575" cap="flat" cmpd="sng" algn="ctr">
                      <a:solidFill>
                        <a:schemeClr val="accent2"/>
                      </a:solidFill>
                      <a:prstDash val="solid"/>
                      <a:round/>
                      <a:headEnd type="none" w="med" len="med"/>
                      <a:tailEnd type="none" w="med" len="med"/>
                    </a:lnL>
                  </a:tcPr>
                </a:tc>
                <a:tc>
                  <a:txBody>
                    <a:bodyPr/>
                    <a:lstStyle/>
                    <a:p>
                      <a:r>
                        <a:rPr lang="en-US" b="0"/>
                        <a:t>Oracle 7/8/8i</a:t>
                      </a:r>
                    </a:p>
                  </a:txBody>
                  <a:tcP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61183423"/>
                  </a:ext>
                </a:extLst>
              </a:tr>
              <a:tr h="370840">
                <a:tc>
                  <a:txBody>
                    <a:bodyPr/>
                    <a:lstStyle/>
                    <a:p>
                      <a:r>
                        <a:rPr lang="en-US" b="1"/>
                        <a:t>odbc</a:t>
                      </a:r>
                    </a:p>
                  </a:txBody>
                  <a:tcPr>
                    <a:lnL w="28575" cap="flat" cmpd="sng" algn="ctr">
                      <a:solidFill>
                        <a:schemeClr val="accent2"/>
                      </a:solidFill>
                      <a:prstDash val="solid"/>
                      <a:round/>
                      <a:headEnd type="none" w="med" len="med"/>
                      <a:tailEnd type="none" w="med" len="med"/>
                    </a:lnL>
                  </a:tcPr>
                </a:tc>
                <a:tc>
                  <a:txBody>
                    <a:bodyPr/>
                    <a:lstStyle/>
                    <a:p>
                      <a:r>
                        <a:rPr lang="en-US" b="0"/>
                        <a:t>ODBC (Open Database Connectivity)</a:t>
                      </a:r>
                    </a:p>
                  </a:txBody>
                  <a:tcP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3358479035"/>
                  </a:ext>
                </a:extLst>
              </a:tr>
              <a:tr h="370840">
                <a:tc>
                  <a:txBody>
                    <a:bodyPr/>
                    <a:lstStyle/>
                    <a:p>
                      <a:r>
                        <a:rPr lang="en-US" b="1"/>
                        <a:t>pgsql</a:t>
                      </a:r>
                    </a:p>
                  </a:txBody>
                  <a:tcPr>
                    <a:lnL w="28575" cap="flat" cmpd="sng" algn="ctr">
                      <a:solidFill>
                        <a:schemeClr val="accent2"/>
                      </a:solidFill>
                      <a:prstDash val="solid"/>
                      <a:round/>
                      <a:headEnd type="none" w="med" len="med"/>
                      <a:tailEnd type="none" w="med" len="med"/>
                    </a:lnL>
                  </a:tcPr>
                </a:tc>
                <a:tc>
                  <a:txBody>
                    <a:bodyPr/>
                    <a:lstStyle/>
                    <a:p>
                      <a:r>
                        <a:rPr lang="en-US" b="0"/>
                        <a:t>PostgreSQL</a:t>
                      </a:r>
                    </a:p>
                  </a:txBody>
                  <a:tcP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382288179"/>
                  </a:ext>
                </a:extLst>
              </a:tr>
              <a:tr h="370840">
                <a:tc>
                  <a:txBody>
                    <a:bodyPr/>
                    <a:lstStyle/>
                    <a:p>
                      <a:r>
                        <a:rPr lang="en-US" b="1"/>
                        <a:t>sqlite</a:t>
                      </a:r>
                    </a:p>
                  </a:txBody>
                  <a:tcPr>
                    <a:lnL w="28575" cap="flat" cmpd="sng" algn="ctr">
                      <a:solidFill>
                        <a:schemeClr val="accent2"/>
                      </a:solidFill>
                      <a:prstDash val="solid"/>
                      <a:round/>
                      <a:headEnd type="none" w="med" len="med"/>
                      <a:tailEnd type="none" w="med" len="med"/>
                    </a:lnL>
                    <a:lnB w="28575" cap="flat" cmpd="sng" algn="ctr">
                      <a:solidFill>
                        <a:schemeClr val="accent2"/>
                      </a:solidFill>
                      <a:prstDash val="solid"/>
                      <a:round/>
                      <a:headEnd type="none" w="med" len="med"/>
                      <a:tailEnd type="none" w="med" len="med"/>
                    </a:lnB>
                  </a:tcPr>
                </a:tc>
                <a:tc>
                  <a:txBody>
                    <a:bodyPr/>
                    <a:lstStyle/>
                    <a:p>
                      <a:r>
                        <a:rPr lang="en-US" b="0"/>
                        <a:t>SQLite</a:t>
                      </a:r>
                    </a:p>
                  </a:txBody>
                  <a:tcPr>
                    <a:lnR w="28575" cap="flat" cmpd="sng" algn="ctr">
                      <a:solidFill>
                        <a:schemeClr val="accent2"/>
                      </a:solidFill>
                      <a:prstDash val="solid"/>
                      <a:round/>
                      <a:headEnd type="none" w="med" len="med"/>
                      <a:tailEnd type="none" w="med" len="med"/>
                    </a:lnR>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0870410"/>
                  </a:ext>
                </a:extLst>
              </a:tr>
            </a:tbl>
          </a:graphicData>
        </a:graphic>
      </p:graphicFrame>
      <p:cxnSp>
        <p:nvCxnSpPr>
          <p:cNvPr id="7" name="Straight Arrow Connector 6">
            <a:extLst>
              <a:ext uri="{FF2B5EF4-FFF2-40B4-BE49-F238E27FC236}">
                <a16:creationId xmlns:a16="http://schemas.microsoft.com/office/drawing/2014/main" id="{0995B06F-7940-4DE7-9CA7-961851179703}"/>
              </a:ext>
            </a:extLst>
          </p:cNvPr>
          <p:cNvCxnSpPr>
            <a:cxnSpLocks/>
            <a:endCxn id="3" idx="3"/>
          </p:cNvCxnSpPr>
          <p:nvPr/>
        </p:nvCxnSpPr>
        <p:spPr>
          <a:xfrm flipH="1">
            <a:off x="4607968" y="4424139"/>
            <a:ext cx="1029244" cy="339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Rounded Corners 8">
            <a:extLst>
              <a:ext uri="{FF2B5EF4-FFF2-40B4-BE49-F238E27FC236}">
                <a16:creationId xmlns:a16="http://schemas.microsoft.com/office/drawing/2014/main" id="{0987C5B3-54EC-48CC-80D7-2F34543608DD}"/>
              </a:ext>
            </a:extLst>
          </p:cNvPr>
          <p:cNvSpPr/>
          <p:nvPr/>
        </p:nvSpPr>
        <p:spPr>
          <a:xfrm>
            <a:off x="5637211" y="4206348"/>
            <a:ext cx="914402" cy="356553"/>
          </a:xfrm>
          <a:prstGeom prst="roundRect">
            <a:avLst/>
          </a:prstGeom>
          <a:noFill/>
          <a:ln w="28575">
            <a:solidFill>
              <a:srgbClr val="00206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67312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up)">
                                      <p:cBhvr>
                                        <p:cTn id="28" dur="500"/>
                                        <p:tgtEl>
                                          <p:spTgt spid="7"/>
                                        </p:tgtEl>
                                      </p:cBhvr>
                                    </p:animEffect>
                                  </p:childTnLst>
                                </p:cTn>
                              </p:par>
                            </p:childTnLst>
                          </p:cTn>
                        </p:par>
                        <p:par>
                          <p:cTn id="29" fill="hold">
                            <p:stCondLst>
                              <p:cond delay="1000"/>
                            </p:stCondLst>
                            <p:childTnLst>
                              <p:par>
                                <p:cTn id="30" presetID="14" presetClass="entr" presetSubtype="1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randombar(horizontal)">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514897-1631-482D-AA2F-C75CC361B2B5}"/>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1B5B8882-97D4-4EAB-8D03-F56C79286602}"/>
              </a:ext>
            </a:extLst>
          </p:cNvPr>
          <p:cNvSpPr>
            <a:spLocks noGrp="1"/>
          </p:cNvSpPr>
          <p:nvPr>
            <p:ph type="sldNum" sz="quarter" idx="12"/>
          </p:nvPr>
        </p:nvSpPr>
        <p:spPr/>
        <p:txBody>
          <a:bodyPr/>
          <a:lstStyle/>
          <a:p>
            <a:fld id="{AAEAE4A8-A6E5-453E-B946-FB774B73F48C}" type="slidenum">
              <a:rPr lang="en-US" smtClean="0"/>
              <a:t>65</a:t>
            </a:fld>
            <a:endParaRPr lang="en-US" dirty="0"/>
          </a:p>
        </p:txBody>
      </p:sp>
      <p:pic>
        <p:nvPicPr>
          <p:cNvPr id="2" name="Picture 1">
            <a:extLst>
              <a:ext uri="{FF2B5EF4-FFF2-40B4-BE49-F238E27FC236}">
                <a16:creationId xmlns:a16="http://schemas.microsoft.com/office/drawing/2014/main" id="{8B9683DE-4BA2-4A52-B83A-F325CBFF7202}"/>
              </a:ext>
            </a:extLst>
          </p:cNvPr>
          <p:cNvPicPr>
            <a:picLocks noChangeAspect="1"/>
          </p:cNvPicPr>
          <p:nvPr/>
        </p:nvPicPr>
        <p:blipFill>
          <a:blip r:embed="rId2"/>
          <a:stretch>
            <a:fillRect/>
          </a:stretch>
        </p:blipFill>
        <p:spPr>
          <a:xfrm>
            <a:off x="160110" y="201557"/>
            <a:ext cx="6228513" cy="2866960"/>
          </a:xfrm>
          <a:prstGeom prst="rect">
            <a:avLst/>
          </a:prstGeom>
        </p:spPr>
      </p:pic>
      <p:sp>
        <p:nvSpPr>
          <p:cNvPr id="11" name="Rectangle 10">
            <a:extLst>
              <a:ext uri="{FF2B5EF4-FFF2-40B4-BE49-F238E27FC236}">
                <a16:creationId xmlns:a16="http://schemas.microsoft.com/office/drawing/2014/main" id="{2C2EF6DB-50B5-40AC-B741-FBC0AD295A3B}"/>
              </a:ext>
            </a:extLst>
          </p:cNvPr>
          <p:cNvSpPr/>
          <p:nvPr/>
        </p:nvSpPr>
        <p:spPr>
          <a:xfrm>
            <a:off x="608012" y="2485616"/>
            <a:ext cx="5780610" cy="329045"/>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9724A1F3-4F70-436E-BCC1-84632BE81875}"/>
              </a:ext>
            </a:extLst>
          </p:cNvPr>
          <p:cNvSpPr txBox="1"/>
          <p:nvPr/>
        </p:nvSpPr>
        <p:spPr>
          <a:xfrm>
            <a:off x="4529319" y="3572031"/>
            <a:ext cx="7678700" cy="400110"/>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result = $db</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b="1">
                <a:solidFill>
                  <a:srgbClr val="00B0F0"/>
                </a:solidFill>
                <a:highlight>
                  <a:srgbClr val="000000"/>
                </a:highlight>
                <a:latin typeface="Fira Code" panose="020B0809050000020004" pitchFamily="49" charset="0"/>
                <a:ea typeface="Fira Code" panose="020B0809050000020004" pitchFamily="49" charset="0"/>
              </a:rPr>
              <a:t>query</a:t>
            </a:r>
            <a:r>
              <a:rPr lang="en-US" sz="2000">
                <a:solidFill>
                  <a:schemeClr val="bg1"/>
                </a:solidFill>
                <a:highlight>
                  <a:srgbClr val="000000"/>
                </a:highlight>
                <a:latin typeface="Fira Code" panose="020B0809050000020004" pitchFamily="49" charset="0"/>
                <a:ea typeface="Fira Code" panose="020B0809050000020004" pitchFamily="49" charset="0"/>
              </a:rPr>
              <a:t>(“</a:t>
            </a:r>
            <a:r>
              <a:rPr lang="en-US" sz="2000">
                <a:solidFill>
                  <a:schemeClr val="accent2"/>
                </a:solidFill>
                <a:highlight>
                  <a:srgbClr val="000000"/>
                </a:highlight>
                <a:latin typeface="Fira Code" panose="020B0809050000020004" pitchFamily="49" charset="0"/>
                <a:ea typeface="Fira Code" panose="020B0809050000020004" pitchFamily="49" charset="0"/>
              </a:rPr>
              <a:t>&lt;your SQL statements&gt;</a:t>
            </a:r>
            <a:r>
              <a:rPr lang="en-US" sz="2000">
                <a:solidFill>
                  <a:schemeClr val="bg1"/>
                </a:solidFill>
                <a:highlight>
                  <a:srgbClr val="000000"/>
                </a:highlight>
                <a:latin typeface="Fira Code" panose="020B0809050000020004" pitchFamily="49" charset="0"/>
                <a:ea typeface="Fira Code" panose="020B0809050000020004" pitchFamily="49" charset="0"/>
              </a:rPr>
              <a:t>”);</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cxnSp>
        <p:nvCxnSpPr>
          <p:cNvPr id="22" name="Straight Arrow Connector 21">
            <a:extLst>
              <a:ext uri="{FF2B5EF4-FFF2-40B4-BE49-F238E27FC236}">
                <a16:creationId xmlns:a16="http://schemas.microsoft.com/office/drawing/2014/main" id="{0B0B3CAF-119A-4D6F-8ED1-24FCFB181C7B}"/>
              </a:ext>
            </a:extLst>
          </p:cNvPr>
          <p:cNvCxnSpPr>
            <a:cxnSpLocks/>
            <a:stCxn id="11" idx="3"/>
            <a:endCxn id="17" idx="0"/>
          </p:cNvCxnSpPr>
          <p:nvPr/>
        </p:nvCxnSpPr>
        <p:spPr>
          <a:xfrm>
            <a:off x="6388622" y="2650139"/>
            <a:ext cx="1980047" cy="92189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aphicFrame>
        <p:nvGraphicFramePr>
          <p:cNvPr id="20" name="Table 20">
            <a:extLst>
              <a:ext uri="{FF2B5EF4-FFF2-40B4-BE49-F238E27FC236}">
                <a16:creationId xmlns:a16="http://schemas.microsoft.com/office/drawing/2014/main" id="{1A782008-E781-4783-BF28-E2E6279EDFE8}"/>
              </a:ext>
            </a:extLst>
          </p:cNvPr>
          <p:cNvGraphicFramePr>
            <a:graphicFrameLocks noGrp="1"/>
          </p:cNvGraphicFramePr>
          <p:nvPr>
            <p:extLst>
              <p:ext uri="{D42A27DB-BD31-4B8C-83A1-F6EECF244321}">
                <p14:modId xmlns:p14="http://schemas.microsoft.com/office/powerpoint/2010/main" val="3398975003"/>
              </p:ext>
            </p:extLst>
          </p:nvPr>
        </p:nvGraphicFramePr>
        <p:xfrm>
          <a:off x="788256" y="4416297"/>
          <a:ext cx="10612311" cy="1579434"/>
        </p:xfrm>
        <a:graphic>
          <a:graphicData uri="http://schemas.openxmlformats.org/drawingml/2006/table">
            <a:tbl>
              <a:tblPr firstRow="1" bandRow="1">
                <a:tableStyleId>{5DA37D80-6434-44D0-A028-1B22A696006F}</a:tableStyleId>
              </a:tblPr>
              <a:tblGrid>
                <a:gridCol w="2452878">
                  <a:extLst>
                    <a:ext uri="{9D8B030D-6E8A-4147-A177-3AD203B41FA5}">
                      <a16:colId xmlns:a16="http://schemas.microsoft.com/office/drawing/2014/main" val="489816576"/>
                    </a:ext>
                  </a:extLst>
                </a:gridCol>
                <a:gridCol w="8159433">
                  <a:extLst>
                    <a:ext uri="{9D8B030D-6E8A-4147-A177-3AD203B41FA5}">
                      <a16:colId xmlns:a16="http://schemas.microsoft.com/office/drawing/2014/main" val="3267280144"/>
                    </a:ext>
                  </a:extLst>
                </a:gridCol>
              </a:tblGrid>
              <a:tr h="526478">
                <a:tc>
                  <a:txBody>
                    <a:bodyPr/>
                    <a:lstStyle/>
                    <a:p>
                      <a:pPr algn="l"/>
                      <a:r>
                        <a:rPr lang="en-US"/>
                        <a:t>$result-&gt;numRows()</a:t>
                      </a:r>
                    </a:p>
                  </a:txBody>
                  <a:tcPr anchor="ctr">
                    <a:lnL w="28575" cap="flat" cmpd="sng" algn="ctr">
                      <a:solidFill>
                        <a:schemeClr val="accent2"/>
                      </a:solidFill>
                      <a:prstDash val="solid"/>
                      <a:round/>
                      <a:headEnd type="none" w="med" len="med"/>
                      <a:tailEnd type="none" w="med" len="med"/>
                    </a:lnL>
                    <a:lnT w="28575" cap="flat" cmpd="sng" algn="ctr">
                      <a:solidFill>
                        <a:schemeClr val="accent2"/>
                      </a:solidFill>
                      <a:prstDash val="solid"/>
                      <a:round/>
                      <a:headEnd type="none" w="med" len="med"/>
                      <a:tailEnd type="none" w="med" len="med"/>
                    </a:lnT>
                  </a:tcPr>
                </a:tc>
                <a:tc>
                  <a:txBody>
                    <a:bodyPr/>
                    <a:lstStyle/>
                    <a:p>
                      <a:pPr algn="l"/>
                      <a:r>
                        <a:rPr lang="en-US"/>
                        <a:t>Return number of rows that were returned from a SELECT statement</a:t>
                      </a:r>
                    </a:p>
                  </a:txBody>
                  <a:tcPr anchor="ctr">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tcPr>
                </a:tc>
                <a:extLst>
                  <a:ext uri="{0D108BD9-81ED-4DB2-BD59-A6C34878D82A}">
                    <a16:rowId xmlns:a16="http://schemas.microsoft.com/office/drawing/2014/main" val="1839461195"/>
                  </a:ext>
                </a:extLst>
              </a:tr>
              <a:tr h="526478">
                <a:tc>
                  <a:txBody>
                    <a:bodyPr/>
                    <a:lstStyle/>
                    <a:p>
                      <a:pPr algn="l"/>
                      <a:r>
                        <a:rPr lang="en-US"/>
                        <a:t>$result-&gt;numCols()</a:t>
                      </a:r>
                    </a:p>
                  </a:txBody>
                  <a:tcPr anchor="ctr">
                    <a:lnL w="28575" cap="flat" cmpd="sng" algn="ctr">
                      <a:solidFill>
                        <a:schemeClr val="accent2"/>
                      </a:solidFill>
                      <a:prstDash val="solid"/>
                      <a:round/>
                      <a:headEnd type="none" w="med" len="med"/>
                      <a:tailEnd type="none" w="med" len="med"/>
                    </a:lnL>
                  </a:tcPr>
                </a:tc>
                <a:tc>
                  <a:txBody>
                    <a:bodyPr/>
                    <a:lstStyle/>
                    <a:p>
                      <a:pPr algn="l"/>
                      <a:r>
                        <a:rPr lang="en-US"/>
                        <a:t>Return number of columns (attributes) that were returned from a SELECT statement</a:t>
                      </a:r>
                    </a:p>
                  </a:txBody>
                  <a:tcPr anchor="ct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2993889968"/>
                  </a:ext>
                </a:extLst>
              </a:tr>
              <a:tr h="526478">
                <a:tc>
                  <a:txBody>
                    <a:bodyPr/>
                    <a:lstStyle/>
                    <a:p>
                      <a:pPr algn="l"/>
                      <a:r>
                        <a:rPr lang="en-US"/>
                        <a:t>$result-&gt;affectedRows()</a:t>
                      </a:r>
                    </a:p>
                  </a:txBody>
                  <a:tcPr anchor="ctr">
                    <a:lnL w="28575" cap="flat" cmpd="sng" algn="ctr">
                      <a:solidFill>
                        <a:schemeClr val="accent2"/>
                      </a:solidFill>
                      <a:prstDash val="solid"/>
                      <a:round/>
                      <a:headEnd type="none" w="med" len="med"/>
                      <a:tailEnd type="none" w="med" len="med"/>
                    </a:lnL>
                  </a:tcPr>
                </a:tc>
                <a:tc>
                  <a:txBody>
                    <a:bodyPr/>
                    <a:lstStyle/>
                    <a:p>
                      <a:pPr algn="l"/>
                      <a:r>
                        <a:rPr lang="en-US"/>
                        <a:t>Return number of rows that were altered by an UPDATE, INSERT or DELETE statement</a:t>
                      </a:r>
                    </a:p>
                  </a:txBody>
                  <a:tcPr anchor="ctr">
                    <a:lnR w="28575" cap="flat" cmpd="sng" algn="ctr">
                      <a:solidFill>
                        <a:schemeClr val="accent2"/>
                      </a:solidFill>
                      <a:prstDash val="solid"/>
                      <a:round/>
                      <a:headEnd type="none" w="med" len="med"/>
                      <a:tailEnd type="none" w="med" len="med"/>
                    </a:lnR>
                  </a:tcPr>
                </a:tc>
                <a:extLst>
                  <a:ext uri="{0D108BD9-81ED-4DB2-BD59-A6C34878D82A}">
                    <a16:rowId xmlns:a16="http://schemas.microsoft.com/office/drawing/2014/main" val="3411734858"/>
                  </a:ext>
                </a:extLst>
              </a:tr>
            </a:tbl>
          </a:graphicData>
        </a:graphic>
      </p:graphicFrame>
    </p:spTree>
    <p:extLst>
      <p:ext uri="{BB962C8B-B14F-4D97-AF65-F5344CB8AC3E}">
        <p14:creationId xmlns:p14="http://schemas.microsoft.com/office/powerpoint/2010/main" val="86301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531D5CD-CB8F-427E-9890-97562A9A1018}"/>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E6FE626A-79D9-48CA-96E2-C344C4625967}"/>
              </a:ext>
            </a:extLst>
          </p:cNvPr>
          <p:cNvSpPr>
            <a:spLocks noGrp="1"/>
          </p:cNvSpPr>
          <p:nvPr>
            <p:ph type="sldNum" sz="quarter" idx="12"/>
          </p:nvPr>
        </p:nvSpPr>
        <p:spPr/>
        <p:txBody>
          <a:bodyPr/>
          <a:lstStyle/>
          <a:p>
            <a:fld id="{AAEAE4A8-A6E5-453E-B946-FB774B73F48C}" type="slidenum">
              <a:rPr lang="en-US" smtClean="0"/>
              <a:t>66</a:t>
            </a:fld>
            <a:endParaRPr lang="en-US" dirty="0"/>
          </a:p>
        </p:txBody>
      </p:sp>
      <p:pic>
        <p:nvPicPr>
          <p:cNvPr id="4" name="Picture 3">
            <a:extLst>
              <a:ext uri="{FF2B5EF4-FFF2-40B4-BE49-F238E27FC236}">
                <a16:creationId xmlns:a16="http://schemas.microsoft.com/office/drawing/2014/main" id="{03576F58-ED99-4733-B956-E410EBC125FB}"/>
              </a:ext>
            </a:extLst>
          </p:cNvPr>
          <p:cNvPicPr>
            <a:picLocks noChangeAspect="1"/>
          </p:cNvPicPr>
          <p:nvPr/>
        </p:nvPicPr>
        <p:blipFill>
          <a:blip r:embed="rId3"/>
          <a:stretch>
            <a:fillRect/>
          </a:stretch>
        </p:blipFill>
        <p:spPr>
          <a:xfrm>
            <a:off x="150811" y="132224"/>
            <a:ext cx="5715001" cy="6057937"/>
          </a:xfrm>
          <a:prstGeom prst="rect">
            <a:avLst/>
          </a:prstGeom>
        </p:spPr>
      </p:pic>
      <p:sp>
        <p:nvSpPr>
          <p:cNvPr id="6" name="Rectangle 5">
            <a:extLst>
              <a:ext uri="{FF2B5EF4-FFF2-40B4-BE49-F238E27FC236}">
                <a16:creationId xmlns:a16="http://schemas.microsoft.com/office/drawing/2014/main" id="{D82A3FA9-8E89-4E38-B458-64EC258D6102}"/>
              </a:ext>
            </a:extLst>
          </p:cNvPr>
          <p:cNvSpPr/>
          <p:nvPr/>
        </p:nvSpPr>
        <p:spPr>
          <a:xfrm>
            <a:off x="150811" y="1752600"/>
            <a:ext cx="5715001" cy="4129618"/>
          </a:xfrm>
          <a:prstGeom prst="rect">
            <a:avLst/>
          </a:prstGeom>
          <a:no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6304E09F-7BC4-443A-9275-C1C62FBD3CA6}"/>
              </a:ext>
            </a:extLst>
          </p:cNvPr>
          <p:cNvSpPr/>
          <p:nvPr/>
        </p:nvSpPr>
        <p:spPr>
          <a:xfrm>
            <a:off x="1141412" y="1981200"/>
            <a:ext cx="4343399" cy="228600"/>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8" name="TextBox 7">
            <a:extLst>
              <a:ext uri="{FF2B5EF4-FFF2-40B4-BE49-F238E27FC236}">
                <a16:creationId xmlns:a16="http://schemas.microsoft.com/office/drawing/2014/main" id="{4D36006F-0633-4FDC-BD5B-DAC3F888C5CA}"/>
              </a:ext>
            </a:extLst>
          </p:cNvPr>
          <p:cNvSpPr txBox="1"/>
          <p:nvPr/>
        </p:nvSpPr>
        <p:spPr>
          <a:xfrm>
            <a:off x="6856411" y="467784"/>
            <a:ext cx="5034541" cy="400110"/>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result</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b="1">
                <a:solidFill>
                  <a:srgbClr val="00B0F0"/>
                </a:solidFill>
                <a:highlight>
                  <a:srgbClr val="000000"/>
                </a:highlight>
                <a:latin typeface="Fira Code" panose="020B0809050000020004" pitchFamily="49" charset="0"/>
                <a:ea typeface="Fira Code" panose="020B0809050000020004" pitchFamily="49" charset="0"/>
              </a:rPr>
              <a:t>fetchRow</a:t>
            </a:r>
            <a:r>
              <a:rPr lang="en-US" sz="2000">
                <a:solidFill>
                  <a:schemeClr val="bg1"/>
                </a:solidFill>
                <a:highlight>
                  <a:srgbClr val="000000"/>
                </a:highlight>
                <a:latin typeface="Fira Code" panose="020B0809050000020004" pitchFamily="49" charset="0"/>
                <a:ea typeface="Fira Code" panose="020B0809050000020004" pitchFamily="49" charset="0"/>
              </a:rPr>
              <a:t>([</a:t>
            </a:r>
            <a:r>
              <a:rPr lang="en-US" sz="2000">
                <a:solidFill>
                  <a:srgbClr val="92D050"/>
                </a:solidFill>
                <a:highlight>
                  <a:srgbClr val="000000"/>
                </a:highlight>
                <a:latin typeface="Fira Code" panose="020B0809050000020004" pitchFamily="49" charset="0"/>
                <a:ea typeface="Fira Code" panose="020B0809050000020004" pitchFamily="49" charset="0"/>
              </a:rPr>
              <a:t>FetchMode</a:t>
            </a:r>
            <a:r>
              <a:rPr lang="en-US" sz="2000">
                <a:solidFill>
                  <a:schemeClr val="bg1"/>
                </a:solidFill>
                <a:highlight>
                  <a:srgbClr val="000000"/>
                </a:highlight>
                <a:latin typeface="Fira Code" panose="020B0809050000020004" pitchFamily="49" charset="0"/>
                <a:ea typeface="Fira Code" panose="020B0809050000020004" pitchFamily="49" charset="0"/>
              </a:rPr>
              <a:t>]);</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graphicFrame>
        <p:nvGraphicFramePr>
          <p:cNvPr id="9" name="Table 9">
            <a:extLst>
              <a:ext uri="{FF2B5EF4-FFF2-40B4-BE49-F238E27FC236}">
                <a16:creationId xmlns:a16="http://schemas.microsoft.com/office/drawing/2014/main" id="{29F71354-09A1-44F6-89A0-5A236977F20B}"/>
              </a:ext>
            </a:extLst>
          </p:cNvPr>
          <p:cNvGraphicFramePr>
            <a:graphicFrameLocks noGrp="1"/>
          </p:cNvGraphicFramePr>
          <p:nvPr>
            <p:extLst>
              <p:ext uri="{D42A27DB-BD31-4B8C-83A1-F6EECF244321}">
                <p14:modId xmlns:p14="http://schemas.microsoft.com/office/powerpoint/2010/main" val="4205038517"/>
              </p:ext>
            </p:extLst>
          </p:nvPr>
        </p:nvGraphicFramePr>
        <p:xfrm>
          <a:off x="6094412" y="1447800"/>
          <a:ext cx="5867400" cy="2519680"/>
        </p:xfrm>
        <a:graphic>
          <a:graphicData uri="http://schemas.openxmlformats.org/drawingml/2006/table">
            <a:tbl>
              <a:tblPr firstRow="1" bandRow="1">
                <a:tableStyleId>{5C22544A-7EE6-4342-B048-85BDC9FD1C3A}</a:tableStyleId>
              </a:tblPr>
              <a:tblGrid>
                <a:gridCol w="2895600">
                  <a:extLst>
                    <a:ext uri="{9D8B030D-6E8A-4147-A177-3AD203B41FA5}">
                      <a16:colId xmlns:a16="http://schemas.microsoft.com/office/drawing/2014/main" val="322406037"/>
                    </a:ext>
                  </a:extLst>
                </a:gridCol>
                <a:gridCol w="2971800">
                  <a:extLst>
                    <a:ext uri="{9D8B030D-6E8A-4147-A177-3AD203B41FA5}">
                      <a16:colId xmlns:a16="http://schemas.microsoft.com/office/drawing/2014/main" val="3910932382"/>
                    </a:ext>
                  </a:extLst>
                </a:gridCol>
              </a:tblGrid>
              <a:tr h="457200">
                <a:tc gridSpan="2">
                  <a:txBody>
                    <a:bodyPr/>
                    <a:lstStyle/>
                    <a:p>
                      <a:pPr algn="ctr"/>
                      <a:r>
                        <a:rPr lang="en-US"/>
                        <a:t>FetchMode</a:t>
                      </a:r>
                    </a:p>
                  </a:txBody>
                  <a:tcPr anchor="ctr"/>
                </a:tc>
                <a:tc hMerge="1">
                  <a:txBody>
                    <a:bodyPr/>
                    <a:lstStyle/>
                    <a:p>
                      <a:endParaRPr lang="en-US"/>
                    </a:p>
                  </a:txBody>
                  <a:tcPr/>
                </a:tc>
                <a:extLst>
                  <a:ext uri="{0D108BD9-81ED-4DB2-BD59-A6C34878D82A}">
                    <a16:rowId xmlns:a16="http://schemas.microsoft.com/office/drawing/2014/main" val="3508228204"/>
                  </a:ext>
                </a:extLst>
              </a:tr>
              <a:tr h="1031240">
                <a:tc>
                  <a:txBody>
                    <a:bodyPr/>
                    <a:lstStyle/>
                    <a:p>
                      <a:r>
                        <a:rPr lang="en-US" b="1"/>
                        <a:t>DB_FETCHMODE_ORDERED </a:t>
                      </a:r>
                      <a:r>
                        <a:rPr lang="en-US"/>
                        <a:t>(default)</a:t>
                      </a:r>
                    </a:p>
                  </a:txBody>
                  <a:tcPr anchor="ctr"/>
                </a:tc>
                <a:tc>
                  <a:txBody>
                    <a:bodyPr/>
                    <a:lstStyle/>
                    <a:p>
                      <a:r>
                        <a:rPr lang="en-US"/>
                        <a:t>Return an </a:t>
                      </a:r>
                      <a:r>
                        <a:rPr lang="en-US" b="1"/>
                        <a:t>ordinary array </a:t>
                      </a:r>
                      <a:r>
                        <a:rPr lang="en-US"/>
                        <a:t>that corresponds to the fetched row.</a:t>
                      </a:r>
                    </a:p>
                  </a:txBody>
                  <a:tcPr anchor="ctr"/>
                </a:tc>
                <a:extLst>
                  <a:ext uri="{0D108BD9-81ED-4DB2-BD59-A6C34878D82A}">
                    <a16:rowId xmlns:a16="http://schemas.microsoft.com/office/drawing/2014/main" val="1877451025"/>
                  </a:ext>
                </a:extLst>
              </a:tr>
              <a:tr h="1031240">
                <a:tc>
                  <a:txBody>
                    <a:bodyPr/>
                    <a:lstStyle/>
                    <a:p>
                      <a:r>
                        <a:rPr lang="en-US" b="1"/>
                        <a:t>DB_FETCHMODE_ASSOC</a:t>
                      </a:r>
                    </a:p>
                  </a:txBody>
                  <a:tcPr anchor="ctr"/>
                </a:tc>
                <a:tc>
                  <a:txBody>
                    <a:bodyPr/>
                    <a:lstStyle/>
                    <a:p>
                      <a:r>
                        <a:rPr lang="en-US"/>
                        <a:t>Return an </a:t>
                      </a:r>
                      <a:r>
                        <a:rPr lang="en-US" b="1"/>
                        <a:t>associative array </a:t>
                      </a:r>
                      <a:r>
                        <a:rPr lang="en-US"/>
                        <a:t>that corresponds to the fetched row.</a:t>
                      </a:r>
                    </a:p>
                  </a:txBody>
                  <a:tcPr anchor="ctr"/>
                </a:tc>
                <a:extLst>
                  <a:ext uri="{0D108BD9-81ED-4DB2-BD59-A6C34878D82A}">
                    <a16:rowId xmlns:a16="http://schemas.microsoft.com/office/drawing/2014/main" val="2819886564"/>
                  </a:ext>
                </a:extLst>
              </a:tr>
            </a:tbl>
          </a:graphicData>
        </a:graphic>
      </p:graphicFrame>
      <p:cxnSp>
        <p:nvCxnSpPr>
          <p:cNvPr id="11" name="Straight Arrow Connector 10">
            <a:extLst>
              <a:ext uri="{FF2B5EF4-FFF2-40B4-BE49-F238E27FC236}">
                <a16:creationId xmlns:a16="http://schemas.microsoft.com/office/drawing/2014/main" id="{A23B13DF-FB80-4D08-AE1E-78813DE0F6B7}"/>
              </a:ext>
            </a:extLst>
          </p:cNvPr>
          <p:cNvCxnSpPr>
            <a:stCxn id="7" idx="3"/>
            <a:endCxn id="8" idx="1"/>
          </p:cNvCxnSpPr>
          <p:nvPr/>
        </p:nvCxnSpPr>
        <p:spPr>
          <a:xfrm flipV="1">
            <a:off x="5484811" y="667839"/>
            <a:ext cx="1371600" cy="142766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Rectangle 16">
            <a:extLst>
              <a:ext uri="{FF2B5EF4-FFF2-40B4-BE49-F238E27FC236}">
                <a16:creationId xmlns:a16="http://schemas.microsoft.com/office/drawing/2014/main" id="{37EDB70B-5E90-45BD-A13C-8EDF12FB38A1}"/>
              </a:ext>
            </a:extLst>
          </p:cNvPr>
          <p:cNvSpPr/>
          <p:nvPr/>
        </p:nvSpPr>
        <p:spPr>
          <a:xfrm>
            <a:off x="531812" y="5029200"/>
            <a:ext cx="1676399" cy="228600"/>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0" name="TextBox 19">
            <a:extLst>
              <a:ext uri="{FF2B5EF4-FFF2-40B4-BE49-F238E27FC236}">
                <a16:creationId xmlns:a16="http://schemas.microsoft.com/office/drawing/2014/main" id="{A9F44AA6-0D2B-445D-9527-715F5A332CA7}"/>
              </a:ext>
            </a:extLst>
          </p:cNvPr>
          <p:cNvSpPr txBox="1"/>
          <p:nvPr/>
        </p:nvSpPr>
        <p:spPr>
          <a:xfrm>
            <a:off x="7770811" y="4943445"/>
            <a:ext cx="2687385" cy="400110"/>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result</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b="1">
                <a:solidFill>
                  <a:srgbClr val="00B0F0"/>
                </a:solidFill>
                <a:highlight>
                  <a:srgbClr val="000000"/>
                </a:highlight>
                <a:latin typeface="Fira Code" panose="020B0809050000020004" pitchFamily="49" charset="0"/>
                <a:ea typeface="Fira Code" panose="020B0809050000020004" pitchFamily="49" charset="0"/>
              </a:rPr>
              <a:t>free</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cxnSp>
        <p:nvCxnSpPr>
          <p:cNvPr id="22" name="Straight Arrow Connector 21">
            <a:extLst>
              <a:ext uri="{FF2B5EF4-FFF2-40B4-BE49-F238E27FC236}">
                <a16:creationId xmlns:a16="http://schemas.microsoft.com/office/drawing/2014/main" id="{0C51D373-4D97-48C7-8D63-E14D01C25259}"/>
              </a:ext>
            </a:extLst>
          </p:cNvPr>
          <p:cNvCxnSpPr>
            <a:cxnSpLocks/>
            <a:stCxn id="17" idx="3"/>
          </p:cNvCxnSpPr>
          <p:nvPr/>
        </p:nvCxnSpPr>
        <p:spPr>
          <a:xfrm>
            <a:off x="2208211" y="5143500"/>
            <a:ext cx="563880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1F056C0B-4650-44E7-8EAD-FE651853CF63}"/>
              </a:ext>
            </a:extLst>
          </p:cNvPr>
          <p:cNvSpPr/>
          <p:nvPr/>
        </p:nvSpPr>
        <p:spPr>
          <a:xfrm>
            <a:off x="912812" y="5486400"/>
            <a:ext cx="1828800" cy="228592"/>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25" name="TextBox 24">
            <a:extLst>
              <a:ext uri="{FF2B5EF4-FFF2-40B4-BE49-F238E27FC236}">
                <a16:creationId xmlns:a16="http://schemas.microsoft.com/office/drawing/2014/main" id="{1AC08A5F-0129-4239-A316-A687F8E6CBC5}"/>
              </a:ext>
            </a:extLst>
          </p:cNvPr>
          <p:cNvSpPr txBox="1"/>
          <p:nvPr/>
        </p:nvSpPr>
        <p:spPr>
          <a:xfrm>
            <a:off x="7590502" y="5400641"/>
            <a:ext cx="3048001" cy="400110"/>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db</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b="1">
                <a:solidFill>
                  <a:srgbClr val="00B0F0"/>
                </a:solidFill>
                <a:highlight>
                  <a:srgbClr val="000000"/>
                </a:highlight>
                <a:latin typeface="Fira Code" panose="020B0809050000020004" pitchFamily="49" charset="0"/>
                <a:ea typeface="Fira Code" panose="020B0809050000020004" pitchFamily="49" charset="0"/>
              </a:rPr>
              <a:t>disconnect</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cxnSp>
        <p:nvCxnSpPr>
          <p:cNvPr id="27" name="Straight Arrow Connector 26">
            <a:extLst>
              <a:ext uri="{FF2B5EF4-FFF2-40B4-BE49-F238E27FC236}">
                <a16:creationId xmlns:a16="http://schemas.microsoft.com/office/drawing/2014/main" id="{45E63E43-B9ED-4380-BFEC-09EBEDCA93EF}"/>
              </a:ext>
            </a:extLst>
          </p:cNvPr>
          <p:cNvCxnSpPr>
            <a:stCxn id="24" idx="3"/>
          </p:cNvCxnSpPr>
          <p:nvPr/>
        </p:nvCxnSpPr>
        <p:spPr>
          <a:xfrm>
            <a:off x="2741612" y="5600696"/>
            <a:ext cx="48768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7133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par>
                          <p:cTn id="17" fill="hold">
                            <p:stCondLst>
                              <p:cond delay="1000"/>
                            </p:stCondLst>
                            <p:childTnLst>
                              <p:par>
                                <p:cTn id="18" presetID="14" presetClass="entr" presetSubtype="1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barn(inVertical)">
                                      <p:cBhvr>
                                        <p:cTn id="32" dur="500"/>
                                        <p:tgtEl>
                                          <p:spTgt spid="17"/>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1000"/>
                            </p:stCondLst>
                            <p:childTnLst>
                              <p:par>
                                <p:cTn id="38" presetID="14" presetClass="entr" presetSubtype="1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randombar(horizontal)">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arn(inVertical)">
                                      <p:cBhvr>
                                        <p:cTn id="45" dur="500"/>
                                        <p:tgtEl>
                                          <p:spTgt spid="24"/>
                                        </p:tgtEl>
                                      </p:cBhvr>
                                    </p:animEffect>
                                  </p:childTnLst>
                                </p:cTn>
                              </p:par>
                            </p:childTnLst>
                          </p:cTn>
                        </p:par>
                        <p:par>
                          <p:cTn id="46" fill="hold">
                            <p:stCondLst>
                              <p:cond delay="500"/>
                            </p:stCondLst>
                            <p:childTnLst>
                              <p:par>
                                <p:cTn id="47" presetID="22" presetClass="entr" presetSubtype="8"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ipe(left)">
                                      <p:cBhvr>
                                        <p:cTn id="49" dur="500"/>
                                        <p:tgtEl>
                                          <p:spTgt spid="27"/>
                                        </p:tgtEl>
                                      </p:cBhvr>
                                    </p:animEffect>
                                  </p:childTnLst>
                                </p:cTn>
                              </p:par>
                            </p:childTnLst>
                          </p:cTn>
                        </p:par>
                        <p:par>
                          <p:cTn id="50" fill="hold">
                            <p:stCondLst>
                              <p:cond delay="1000"/>
                            </p:stCondLst>
                            <p:childTnLst>
                              <p:par>
                                <p:cTn id="51" presetID="14" presetClass="entr" presetSubtype="10" fill="hold" grpId="0"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randombar(horizontal)">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17" grpId="0" animBg="1"/>
      <p:bldP spid="20" grpId="0"/>
      <p:bldP spid="24" grpId="0" animBg="1"/>
      <p:bldP spid="2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BAD32A-1A3C-4885-82DE-D4CCB93D3C2A}"/>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6FF1EB75-F0A1-46EF-A673-CB576604F146}"/>
              </a:ext>
            </a:extLst>
          </p:cNvPr>
          <p:cNvSpPr>
            <a:spLocks noGrp="1"/>
          </p:cNvSpPr>
          <p:nvPr>
            <p:ph type="sldNum" sz="quarter" idx="12"/>
          </p:nvPr>
        </p:nvSpPr>
        <p:spPr/>
        <p:txBody>
          <a:bodyPr/>
          <a:lstStyle/>
          <a:p>
            <a:fld id="{AAEAE4A8-A6E5-453E-B946-FB774B73F48C}" type="slidenum">
              <a:rPr lang="en-US" smtClean="0"/>
              <a:t>67</a:t>
            </a:fld>
            <a:endParaRPr lang="en-US" dirty="0"/>
          </a:p>
        </p:txBody>
      </p:sp>
      <p:pic>
        <p:nvPicPr>
          <p:cNvPr id="5" name="Picture 4">
            <a:extLst>
              <a:ext uri="{FF2B5EF4-FFF2-40B4-BE49-F238E27FC236}">
                <a16:creationId xmlns:a16="http://schemas.microsoft.com/office/drawing/2014/main" id="{249DC577-1849-4CDE-964F-300F8F76593D}"/>
              </a:ext>
            </a:extLst>
          </p:cNvPr>
          <p:cNvPicPr>
            <a:picLocks noChangeAspect="1"/>
          </p:cNvPicPr>
          <p:nvPr/>
        </p:nvPicPr>
        <p:blipFill rotWithShape="1">
          <a:blip r:embed="rId2"/>
          <a:srcRect l="12447" r="11983"/>
          <a:stretch/>
        </p:blipFill>
        <p:spPr>
          <a:xfrm>
            <a:off x="2721769" y="0"/>
            <a:ext cx="6745286" cy="6083830"/>
          </a:xfrm>
          <a:prstGeom prst="rect">
            <a:avLst/>
          </a:prstGeom>
        </p:spPr>
      </p:pic>
    </p:spTree>
    <p:extLst>
      <p:ext uri="{BB962C8B-B14F-4D97-AF65-F5344CB8AC3E}">
        <p14:creationId xmlns:p14="http://schemas.microsoft.com/office/powerpoint/2010/main" val="329344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80C3E6B-98F3-4FFF-A2DE-07F1BB008034}"/>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65C62925-9BC2-4BAE-B62F-FB0DF5BB9EE7}"/>
              </a:ext>
            </a:extLst>
          </p:cNvPr>
          <p:cNvSpPr>
            <a:spLocks noGrp="1"/>
          </p:cNvSpPr>
          <p:nvPr>
            <p:ph type="sldNum" sz="quarter" idx="12"/>
          </p:nvPr>
        </p:nvSpPr>
        <p:spPr/>
        <p:txBody>
          <a:bodyPr/>
          <a:lstStyle/>
          <a:p>
            <a:fld id="{AAEAE4A8-A6E5-453E-B946-FB774B73F48C}" type="slidenum">
              <a:rPr lang="en-US" smtClean="0"/>
              <a:t>68</a:t>
            </a:fld>
            <a:endParaRPr lang="en-US" dirty="0"/>
          </a:p>
        </p:txBody>
      </p:sp>
      <p:sp>
        <p:nvSpPr>
          <p:cNvPr id="7" name="Title 1">
            <a:extLst>
              <a:ext uri="{FF2B5EF4-FFF2-40B4-BE49-F238E27FC236}">
                <a16:creationId xmlns:a16="http://schemas.microsoft.com/office/drawing/2014/main" id="{815DA1E5-7CEB-42A9-B617-F162046CDC49}"/>
              </a:ext>
            </a:extLst>
          </p:cNvPr>
          <p:cNvSpPr>
            <a:spLocks noGrp="1"/>
          </p:cNvSpPr>
          <p:nvPr>
            <p:ph type="title"/>
          </p:nvPr>
        </p:nvSpPr>
        <p:spPr>
          <a:xfrm>
            <a:off x="1065212" y="533400"/>
            <a:ext cx="8686801" cy="1066800"/>
          </a:xfrm>
        </p:spPr>
        <p:txBody>
          <a:bodyPr/>
          <a:lstStyle/>
          <a:p>
            <a:r>
              <a:rPr lang="en-US"/>
              <a:t>7. PHP</a:t>
            </a:r>
          </a:p>
        </p:txBody>
      </p:sp>
      <p:pic>
        <p:nvPicPr>
          <p:cNvPr id="8" name="Picture 2" descr="PHP Logo Vector (.EPS) Free Download">
            <a:extLst>
              <a:ext uri="{FF2B5EF4-FFF2-40B4-BE49-F238E27FC236}">
                <a16:creationId xmlns:a16="http://schemas.microsoft.com/office/drawing/2014/main" id="{82E9589D-8C20-40DC-88E8-E9FEC910233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9904" y="1143000"/>
            <a:ext cx="632547" cy="33525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13297CFE-2932-47E5-8380-2F40ACE2A38A}"/>
              </a:ext>
            </a:extLst>
          </p:cNvPr>
          <p:cNvSpPr>
            <a:spLocks noGrp="1"/>
          </p:cNvSpPr>
          <p:nvPr>
            <p:ph type="body" sz="quarter" idx="13"/>
          </p:nvPr>
        </p:nvSpPr>
        <p:spPr>
          <a:xfrm>
            <a:off x="1065212" y="1752600"/>
            <a:ext cx="10668000" cy="587375"/>
          </a:xfrm>
        </p:spPr>
        <p:txBody>
          <a:bodyPr>
            <a:noAutofit/>
          </a:bodyPr>
          <a:lstStyle/>
          <a:p>
            <a:r>
              <a:rPr lang="en-US"/>
              <a:t>7.4 Demonstration: Connecting to database (MySQL) using PHP PEAR DB Library</a:t>
            </a:r>
          </a:p>
        </p:txBody>
      </p:sp>
      <p:sp>
        <p:nvSpPr>
          <p:cNvPr id="10" name="Text Placeholder 5">
            <a:extLst>
              <a:ext uri="{FF2B5EF4-FFF2-40B4-BE49-F238E27FC236}">
                <a16:creationId xmlns:a16="http://schemas.microsoft.com/office/drawing/2014/main" id="{BC248980-F1F0-4228-9A36-DC57EAFAC0C4}"/>
              </a:ext>
            </a:extLst>
          </p:cNvPr>
          <p:cNvSpPr txBox="1">
            <a:spLocks/>
          </p:cNvSpPr>
          <p:nvPr/>
        </p:nvSpPr>
        <p:spPr>
          <a:xfrm>
            <a:off x="1446213" y="2339975"/>
            <a:ext cx="9905999" cy="587375"/>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None/>
              <a:defRPr sz="2400" b="1" kern="1200">
                <a:solidFill>
                  <a:schemeClr val="accent1">
                    <a:lumMod val="50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a:lstStyle>
          <a:p>
            <a:r>
              <a:rPr lang="en-US" sz="2200" u="sng">
                <a:solidFill>
                  <a:schemeClr val="tx1"/>
                </a:solidFill>
              </a:rPr>
              <a:t>7.4.5 Code – create.php</a:t>
            </a:r>
          </a:p>
        </p:txBody>
      </p:sp>
    </p:spTree>
    <p:extLst>
      <p:ext uri="{BB962C8B-B14F-4D97-AF65-F5344CB8AC3E}">
        <p14:creationId xmlns:p14="http://schemas.microsoft.com/office/powerpoint/2010/main" val="25685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4AE15A6-0836-4B92-BC57-E8E588A8B7EE}"/>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D930FF84-38A8-4793-BC72-64A3FB614139}"/>
              </a:ext>
            </a:extLst>
          </p:cNvPr>
          <p:cNvSpPr>
            <a:spLocks noGrp="1"/>
          </p:cNvSpPr>
          <p:nvPr>
            <p:ph type="sldNum" sz="quarter" idx="12"/>
          </p:nvPr>
        </p:nvSpPr>
        <p:spPr/>
        <p:txBody>
          <a:bodyPr/>
          <a:lstStyle/>
          <a:p>
            <a:fld id="{AAEAE4A8-A6E5-453E-B946-FB774B73F48C}" type="slidenum">
              <a:rPr lang="en-US" smtClean="0"/>
              <a:t>69</a:t>
            </a:fld>
            <a:endParaRPr lang="en-US" dirty="0"/>
          </a:p>
        </p:txBody>
      </p:sp>
      <p:pic>
        <p:nvPicPr>
          <p:cNvPr id="4" name="Picture 3">
            <a:extLst>
              <a:ext uri="{FF2B5EF4-FFF2-40B4-BE49-F238E27FC236}">
                <a16:creationId xmlns:a16="http://schemas.microsoft.com/office/drawing/2014/main" id="{E4ED1EB8-158A-4146-BB6B-41582121BE96}"/>
              </a:ext>
            </a:extLst>
          </p:cNvPr>
          <p:cNvPicPr>
            <a:picLocks noChangeAspect="1"/>
          </p:cNvPicPr>
          <p:nvPr/>
        </p:nvPicPr>
        <p:blipFill>
          <a:blip r:embed="rId2"/>
          <a:stretch>
            <a:fillRect/>
          </a:stretch>
        </p:blipFill>
        <p:spPr>
          <a:xfrm>
            <a:off x="2196043" y="228600"/>
            <a:ext cx="7796737" cy="5581856"/>
          </a:xfrm>
          <a:prstGeom prst="rect">
            <a:avLst/>
          </a:prstGeom>
        </p:spPr>
      </p:pic>
    </p:spTree>
    <p:extLst>
      <p:ext uri="{BB962C8B-B14F-4D97-AF65-F5344CB8AC3E}">
        <p14:creationId xmlns:p14="http://schemas.microsoft.com/office/powerpoint/2010/main" val="2522751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660C2D-6DDE-450A-B31C-DD10EDBDF7B4}"/>
              </a:ext>
            </a:extLst>
          </p:cNvPr>
          <p:cNvSpPr>
            <a:spLocks noGrp="1"/>
          </p:cNvSpPr>
          <p:nvPr>
            <p:ph idx="1"/>
          </p:nvPr>
        </p:nvSpPr>
        <p:spPr>
          <a:xfrm>
            <a:off x="912812" y="2910538"/>
            <a:ext cx="3657600" cy="1791854"/>
          </a:xfrm>
        </p:spPr>
        <p:txBody>
          <a:bodyPr>
            <a:normAutofit/>
          </a:bodyPr>
          <a:lstStyle/>
          <a:p>
            <a:r>
              <a:rPr lang="en-US" altLang="en-US" b="1"/>
              <a:t>Execute queries</a:t>
            </a:r>
            <a:r>
              <a:rPr lang="en-US" altLang="en-US"/>
              <a:t> submitted by the Application Tier.</a:t>
            </a:r>
          </a:p>
          <a:p>
            <a:r>
              <a:rPr lang="en-US" altLang="en-US"/>
              <a:t>Support large number of connections to optimise processing time.</a:t>
            </a:r>
          </a:p>
        </p:txBody>
      </p:sp>
      <p:sp>
        <p:nvSpPr>
          <p:cNvPr id="4" name="Footer Placeholder 3">
            <a:extLst>
              <a:ext uri="{FF2B5EF4-FFF2-40B4-BE49-F238E27FC236}">
                <a16:creationId xmlns:a16="http://schemas.microsoft.com/office/drawing/2014/main" id="{B0F81079-3899-4A20-9803-C3746E4D917D}"/>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09B70308-11C8-4171-B73C-4B956DCBBFF9}"/>
              </a:ext>
            </a:extLst>
          </p:cNvPr>
          <p:cNvSpPr>
            <a:spLocks noGrp="1"/>
          </p:cNvSpPr>
          <p:nvPr>
            <p:ph type="sldNum" sz="quarter" idx="12"/>
          </p:nvPr>
        </p:nvSpPr>
        <p:spPr/>
        <p:txBody>
          <a:bodyPr/>
          <a:lstStyle/>
          <a:p>
            <a:fld id="{AAEAE4A8-A6E5-453E-B946-FB774B73F48C}" type="slidenum">
              <a:rPr lang="en-US" smtClean="0"/>
              <a:t>7</a:t>
            </a:fld>
            <a:endParaRPr lang="en-US" dirty="0"/>
          </a:p>
        </p:txBody>
      </p:sp>
      <p:sp>
        <p:nvSpPr>
          <p:cNvPr id="7" name="Text Placeholder 5">
            <a:extLst>
              <a:ext uri="{FF2B5EF4-FFF2-40B4-BE49-F238E27FC236}">
                <a16:creationId xmlns:a16="http://schemas.microsoft.com/office/drawing/2014/main" id="{8821F416-723B-4CCE-AC27-97D0CA8C1FA5}"/>
              </a:ext>
            </a:extLst>
          </p:cNvPr>
          <p:cNvSpPr>
            <a:spLocks noGrp="1"/>
          </p:cNvSpPr>
          <p:nvPr>
            <p:ph type="body" sz="quarter" idx="13"/>
          </p:nvPr>
        </p:nvSpPr>
        <p:spPr>
          <a:xfrm>
            <a:off x="1065213" y="1752600"/>
            <a:ext cx="8686800" cy="587375"/>
          </a:xfrm>
        </p:spPr>
        <p:txBody>
          <a:bodyPr/>
          <a:lstStyle/>
          <a:p>
            <a:r>
              <a:rPr lang="en-US"/>
              <a:t>1.3 The Database Tier</a:t>
            </a:r>
          </a:p>
        </p:txBody>
      </p:sp>
      <p:sp>
        <p:nvSpPr>
          <p:cNvPr id="8" name="Title 1">
            <a:extLst>
              <a:ext uri="{FF2B5EF4-FFF2-40B4-BE49-F238E27FC236}">
                <a16:creationId xmlns:a16="http://schemas.microsoft.com/office/drawing/2014/main" id="{35FBD27A-4406-4AE3-95D4-B6D151A25882}"/>
              </a:ext>
            </a:extLst>
          </p:cNvPr>
          <p:cNvSpPr>
            <a:spLocks noGrp="1"/>
          </p:cNvSpPr>
          <p:nvPr>
            <p:ph type="title"/>
          </p:nvPr>
        </p:nvSpPr>
        <p:spPr>
          <a:xfrm>
            <a:off x="1065213" y="537632"/>
            <a:ext cx="10668000" cy="990600"/>
          </a:xfrm>
        </p:spPr>
        <p:txBody>
          <a:bodyPr/>
          <a:lstStyle/>
          <a:p>
            <a:r>
              <a:rPr lang="en-US"/>
              <a:t>1. The Three-Tier Architecture</a:t>
            </a:r>
            <a:endParaRPr lang="en-US" dirty="0"/>
          </a:p>
        </p:txBody>
      </p:sp>
      <p:pic>
        <p:nvPicPr>
          <p:cNvPr id="9" name="Picture 2" descr="15 Software Architecture Icon Images - Enterprise Architecture Icons,  Architecture Blueprint Icons and Icon Construction Software /  Newdesignfile.com">
            <a:extLst>
              <a:ext uri="{FF2B5EF4-FFF2-40B4-BE49-F238E27FC236}">
                <a16:creationId xmlns:a16="http://schemas.microsoft.com/office/drawing/2014/main" id="{63BDF312-EB65-47A7-8562-EC7AF8CE338D}"/>
              </a:ext>
            </a:extLst>
          </p:cNvPr>
          <p:cNvPicPr>
            <a:picLocks noChangeAspect="1" noChangeArrowheads="1"/>
          </p:cNvPicPr>
          <p:nvPr/>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4989" y="797326"/>
            <a:ext cx="896007" cy="896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704CDB15-6197-49C4-8A73-DFD0BDDCB2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799012" y="2475346"/>
            <a:ext cx="6769100" cy="2662238"/>
          </a:xfrm>
          <a:prstGeom prst="rect">
            <a:avLst/>
          </a:prstGeom>
          <a:noFill/>
          <a:ln/>
        </p:spPr>
      </p:pic>
    </p:spTree>
    <p:extLst>
      <p:ext uri="{BB962C8B-B14F-4D97-AF65-F5344CB8AC3E}">
        <p14:creationId xmlns:p14="http://schemas.microsoft.com/office/powerpoint/2010/main" val="262548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08B5FF7-D935-4C6C-94C8-E726AD735236}"/>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1A1C36E7-889A-4F8D-AC02-11B566552CB6}"/>
              </a:ext>
            </a:extLst>
          </p:cNvPr>
          <p:cNvSpPr>
            <a:spLocks noGrp="1"/>
          </p:cNvSpPr>
          <p:nvPr>
            <p:ph type="sldNum" sz="quarter" idx="12"/>
          </p:nvPr>
        </p:nvSpPr>
        <p:spPr/>
        <p:txBody>
          <a:bodyPr/>
          <a:lstStyle/>
          <a:p>
            <a:fld id="{AAEAE4A8-A6E5-453E-B946-FB774B73F48C}" type="slidenum">
              <a:rPr lang="en-US" smtClean="0"/>
              <a:t>70</a:t>
            </a:fld>
            <a:endParaRPr lang="en-US" dirty="0"/>
          </a:p>
        </p:txBody>
      </p:sp>
      <p:pic>
        <p:nvPicPr>
          <p:cNvPr id="4" name="Picture 3">
            <a:extLst>
              <a:ext uri="{FF2B5EF4-FFF2-40B4-BE49-F238E27FC236}">
                <a16:creationId xmlns:a16="http://schemas.microsoft.com/office/drawing/2014/main" id="{C623FCCD-822A-49DE-BBA7-8FB5085E3B9B}"/>
              </a:ext>
            </a:extLst>
          </p:cNvPr>
          <p:cNvPicPr>
            <a:picLocks noChangeAspect="1"/>
          </p:cNvPicPr>
          <p:nvPr/>
        </p:nvPicPr>
        <p:blipFill>
          <a:blip r:embed="rId3"/>
          <a:stretch>
            <a:fillRect/>
          </a:stretch>
        </p:blipFill>
        <p:spPr>
          <a:xfrm>
            <a:off x="23812" y="0"/>
            <a:ext cx="7607389" cy="6155267"/>
          </a:xfrm>
          <a:prstGeom prst="rect">
            <a:avLst/>
          </a:prstGeom>
        </p:spPr>
      </p:pic>
      <p:sp>
        <p:nvSpPr>
          <p:cNvPr id="5" name="Rectangle 4">
            <a:extLst>
              <a:ext uri="{FF2B5EF4-FFF2-40B4-BE49-F238E27FC236}">
                <a16:creationId xmlns:a16="http://schemas.microsoft.com/office/drawing/2014/main" id="{2234F76E-F3D8-4C7C-8B17-BBF39DCA3E38}"/>
              </a:ext>
            </a:extLst>
          </p:cNvPr>
          <p:cNvSpPr/>
          <p:nvPr/>
        </p:nvSpPr>
        <p:spPr>
          <a:xfrm>
            <a:off x="989013" y="1828800"/>
            <a:ext cx="5562600" cy="228600"/>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6" name="TextBox 5">
            <a:extLst>
              <a:ext uri="{FF2B5EF4-FFF2-40B4-BE49-F238E27FC236}">
                <a16:creationId xmlns:a16="http://schemas.microsoft.com/office/drawing/2014/main" id="{1F5A6909-7916-4DFB-BA5B-C1969F8EEC2B}"/>
              </a:ext>
            </a:extLst>
          </p:cNvPr>
          <p:cNvSpPr txBox="1"/>
          <p:nvPr/>
        </p:nvSpPr>
        <p:spPr>
          <a:xfrm>
            <a:off x="7923213" y="609600"/>
            <a:ext cx="3657600" cy="707886"/>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prep = </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db</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b="1">
                <a:solidFill>
                  <a:srgbClr val="00B0F0"/>
                </a:solidFill>
                <a:highlight>
                  <a:srgbClr val="000000"/>
                </a:highlight>
                <a:latin typeface="Fira Code" panose="020B0809050000020004" pitchFamily="49" charset="0"/>
                <a:ea typeface="Fira Code" panose="020B0809050000020004" pitchFamily="49" charset="0"/>
              </a:rPr>
              <a:t>prepare</a:t>
            </a:r>
            <a:r>
              <a:rPr lang="en-US" sz="2000">
                <a:solidFill>
                  <a:schemeClr val="bg1"/>
                </a:solidFill>
                <a:highlight>
                  <a:srgbClr val="000000"/>
                </a:highlight>
                <a:latin typeface="Fira Code" panose="020B0809050000020004" pitchFamily="49" charset="0"/>
                <a:ea typeface="Fira Code" panose="020B0809050000020004" pitchFamily="49" charset="0"/>
              </a:rPr>
              <a:t>(“</a:t>
            </a:r>
          </a:p>
          <a:p>
            <a:r>
              <a:rPr lang="en-US" sz="2000">
                <a:solidFill>
                  <a:schemeClr val="accent2"/>
                </a:solidFill>
                <a:highlight>
                  <a:srgbClr val="000000"/>
                </a:highlight>
                <a:latin typeface="Fira Code" panose="020B0809050000020004" pitchFamily="49" charset="0"/>
                <a:ea typeface="Fira Code" panose="020B0809050000020004" pitchFamily="49" charset="0"/>
              </a:rPr>
              <a:t>&lt;Prepared commands&gt;</a:t>
            </a:r>
            <a:r>
              <a:rPr lang="en-US" sz="2000">
                <a:solidFill>
                  <a:schemeClr val="bg1"/>
                </a:solidFill>
                <a:highlight>
                  <a:srgbClr val="000000"/>
                </a:highlight>
                <a:latin typeface="Fira Code" panose="020B0809050000020004" pitchFamily="49" charset="0"/>
                <a:ea typeface="Fira Code" panose="020B0809050000020004" pitchFamily="49" charset="0"/>
              </a:rPr>
              <a:t>”);</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cxnSp>
        <p:nvCxnSpPr>
          <p:cNvPr id="8" name="Straight Arrow Connector 7">
            <a:extLst>
              <a:ext uri="{FF2B5EF4-FFF2-40B4-BE49-F238E27FC236}">
                <a16:creationId xmlns:a16="http://schemas.microsoft.com/office/drawing/2014/main" id="{4154E8EE-061C-4887-A638-F4C384A9549B}"/>
              </a:ext>
            </a:extLst>
          </p:cNvPr>
          <p:cNvCxnSpPr>
            <a:stCxn id="5" idx="3"/>
            <a:endCxn id="6" idx="1"/>
          </p:cNvCxnSpPr>
          <p:nvPr/>
        </p:nvCxnSpPr>
        <p:spPr>
          <a:xfrm flipV="1">
            <a:off x="6551613" y="963543"/>
            <a:ext cx="1371600" cy="9795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BDE37293-EC64-46DB-A436-FD3288ABC428}"/>
              </a:ext>
            </a:extLst>
          </p:cNvPr>
          <p:cNvSpPr/>
          <p:nvPr/>
        </p:nvSpPr>
        <p:spPr>
          <a:xfrm>
            <a:off x="5106622" y="1807209"/>
            <a:ext cx="1086759" cy="304800"/>
          </a:xfrm>
          <a:prstGeom prst="rect">
            <a:avLst/>
          </a:prstGeom>
          <a:noFill/>
          <a:ln w="38100">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4F0F2E0-745E-422A-AFAB-442E49123EDA}"/>
              </a:ext>
            </a:extLst>
          </p:cNvPr>
          <p:cNvSpPr/>
          <p:nvPr/>
        </p:nvSpPr>
        <p:spPr>
          <a:xfrm>
            <a:off x="1293812" y="3077633"/>
            <a:ext cx="2438400" cy="228600"/>
          </a:xfrm>
          <a:prstGeom prst="rect">
            <a:avLst/>
          </a:prstGeom>
          <a:noFill/>
          <a:ln w="28575">
            <a:solidFill>
              <a:srgbClr val="00B0F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5F78595-85DF-43BA-BD34-282C2E3EBF0C}"/>
              </a:ext>
            </a:extLst>
          </p:cNvPr>
          <p:cNvSpPr/>
          <p:nvPr/>
        </p:nvSpPr>
        <p:spPr>
          <a:xfrm>
            <a:off x="1674812" y="2849033"/>
            <a:ext cx="2743200" cy="228600"/>
          </a:xfrm>
          <a:prstGeom prst="rect">
            <a:avLst/>
          </a:prstGeom>
          <a:noFill/>
          <a:ln w="28575">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3" name="TextBox 12">
            <a:extLst>
              <a:ext uri="{FF2B5EF4-FFF2-40B4-BE49-F238E27FC236}">
                <a16:creationId xmlns:a16="http://schemas.microsoft.com/office/drawing/2014/main" id="{D12EE424-A0AB-4D0B-A4ED-3B0408E35C0A}"/>
              </a:ext>
            </a:extLst>
          </p:cNvPr>
          <p:cNvSpPr txBox="1"/>
          <p:nvPr/>
        </p:nvSpPr>
        <p:spPr>
          <a:xfrm>
            <a:off x="7763104" y="2991878"/>
            <a:ext cx="4395241" cy="400110"/>
          </a:xfrm>
          <a:prstGeom prst="rect">
            <a:avLst/>
          </a:prstGeom>
          <a:noFill/>
          <a:ln>
            <a:noFill/>
          </a:ln>
        </p:spPr>
        <p:txBody>
          <a:bodyPr wrap="square" rtlCol="0" anchor="ctr" anchorCtr="1">
            <a:spAutoFit/>
          </a:bodyPr>
          <a:lstStyle/>
          <a:p>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db</a:t>
            </a:r>
            <a:r>
              <a:rPr lang="en-US" sz="2000">
                <a:solidFill>
                  <a:srgbClr val="00B0F0"/>
                </a:solidFill>
                <a:highlight>
                  <a:srgbClr val="000000"/>
                </a:highlight>
                <a:latin typeface="Fira Code" panose="020B0809050000020004" pitchFamily="49" charset="0"/>
                <a:ea typeface="Fira Code" panose="020B0809050000020004" pitchFamily="49" charset="0"/>
              </a:rPr>
              <a:t>-&gt;</a:t>
            </a:r>
            <a:r>
              <a:rPr lang="en-US" sz="2000" b="1">
                <a:solidFill>
                  <a:srgbClr val="00B0F0"/>
                </a:solidFill>
                <a:highlight>
                  <a:srgbClr val="000000"/>
                </a:highlight>
                <a:latin typeface="Fira Code" panose="020B0809050000020004" pitchFamily="49" charset="0"/>
                <a:ea typeface="Fira Code" panose="020B0809050000020004" pitchFamily="49" charset="0"/>
              </a:rPr>
              <a:t>execute</a:t>
            </a:r>
            <a:r>
              <a:rPr lang="en-US" sz="2000">
                <a:solidFill>
                  <a:schemeClr val="bg1"/>
                </a:solidFill>
                <a:highlight>
                  <a:srgbClr val="000000"/>
                </a:highlight>
                <a:latin typeface="Fira Code" panose="020B0809050000020004" pitchFamily="49" charset="0"/>
                <a:ea typeface="Fira Code" panose="020B0809050000020004" pitchFamily="49" charset="0"/>
              </a:rPr>
              <a:t>(</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prep, </a:t>
            </a:r>
            <a:r>
              <a:rPr lang="en-US" sz="2000">
                <a:solidFill>
                  <a:srgbClr val="00B0F0"/>
                </a:solidFill>
                <a:highlight>
                  <a:srgbClr val="000000"/>
                </a:highlight>
                <a:latin typeface="Fira Code" panose="020B0809050000020004" pitchFamily="49" charset="0"/>
                <a:ea typeface="Fira Code" panose="020B0809050000020004" pitchFamily="49" charset="0"/>
              </a:rPr>
              <a:t>$</a:t>
            </a:r>
            <a:r>
              <a:rPr lang="en-US" sz="2000">
                <a:solidFill>
                  <a:schemeClr val="bg1"/>
                </a:solidFill>
                <a:highlight>
                  <a:srgbClr val="000000"/>
                </a:highlight>
                <a:latin typeface="Fira Code" panose="020B0809050000020004" pitchFamily="49" charset="0"/>
                <a:ea typeface="Fira Code" panose="020B0809050000020004" pitchFamily="49" charset="0"/>
              </a:rPr>
              <a:t>data);</a:t>
            </a:r>
            <a:endParaRPr lang="en-US" sz="2000" dirty="0">
              <a:solidFill>
                <a:schemeClr val="bg1"/>
              </a:solidFill>
              <a:highlight>
                <a:srgbClr val="000000"/>
              </a:highlight>
              <a:latin typeface="Fira Code" panose="020B0809050000020004" pitchFamily="49" charset="0"/>
              <a:ea typeface="Fira Code" panose="020B0809050000020004" pitchFamily="49" charset="0"/>
            </a:endParaRPr>
          </a:p>
        </p:txBody>
      </p:sp>
      <p:cxnSp>
        <p:nvCxnSpPr>
          <p:cNvPr id="15" name="Straight Arrow Connector 14">
            <a:extLst>
              <a:ext uri="{FF2B5EF4-FFF2-40B4-BE49-F238E27FC236}">
                <a16:creationId xmlns:a16="http://schemas.microsoft.com/office/drawing/2014/main" id="{6DB40002-ED72-4545-9022-AC3518CB2024}"/>
              </a:ext>
            </a:extLst>
          </p:cNvPr>
          <p:cNvCxnSpPr>
            <a:stCxn id="11" idx="3"/>
            <a:endCxn id="13" idx="1"/>
          </p:cNvCxnSpPr>
          <p:nvPr/>
        </p:nvCxnSpPr>
        <p:spPr>
          <a:xfrm>
            <a:off x="3732212" y="3191933"/>
            <a:ext cx="403089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AC5E9DD4-45FA-45BD-803D-E569A79AE2D3}"/>
              </a:ext>
            </a:extLst>
          </p:cNvPr>
          <p:cNvCxnSpPr>
            <a:stCxn id="10" idx="3"/>
            <a:endCxn id="9" idx="2"/>
          </p:cNvCxnSpPr>
          <p:nvPr/>
        </p:nvCxnSpPr>
        <p:spPr>
          <a:xfrm flipV="1">
            <a:off x="4418012" y="2112009"/>
            <a:ext cx="1231990" cy="851324"/>
          </a:xfrm>
          <a:prstGeom prst="straightConnector1">
            <a:avLst/>
          </a:prstGeom>
          <a:ln>
            <a:solidFill>
              <a:schemeClr val="bg1"/>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796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par>
                          <p:cTn id="25" fill="hold">
                            <p:stCondLst>
                              <p:cond delay="1000"/>
                            </p:stCondLst>
                            <p:childTnLst>
                              <p:par>
                                <p:cTn id="26" presetID="14" presetClass="entr" presetSubtype="1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randombar(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down)">
                                      <p:cBhvr>
                                        <p:cTn id="37" dur="500"/>
                                        <p:tgtEl>
                                          <p:spTgt spid="17"/>
                                        </p:tgtEl>
                                      </p:cBhvr>
                                    </p:animEffect>
                                  </p:childTnLst>
                                </p:cTn>
                              </p:par>
                            </p:childTnLst>
                          </p:cTn>
                        </p:par>
                        <p:par>
                          <p:cTn id="38" fill="hold">
                            <p:stCondLst>
                              <p:cond delay="1000"/>
                            </p:stCondLst>
                            <p:childTnLst>
                              <p:par>
                                <p:cTn id="39" presetID="16" presetClass="entr" presetSubtype="2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barn(inVertical)">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9" grpId="0" animBg="1"/>
      <p:bldP spid="11" grpId="0" animBg="1"/>
      <p:bldP spid="10" grpId="0" animBg="1"/>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5461FA-F9C9-466F-A0DF-FC62CB1AB466}"/>
              </a:ext>
            </a:extLst>
          </p:cNvPr>
          <p:cNvSpPr>
            <a:spLocks noGrp="1"/>
          </p:cNvSpPr>
          <p:nvPr>
            <p:ph type="ftr" sz="quarter" idx="11"/>
          </p:nvPr>
        </p:nvSpPr>
        <p:spPr/>
        <p:txBody>
          <a:bodyPr/>
          <a:lstStyle/>
          <a:p>
            <a:r>
              <a:rPr lang="en-US"/>
              <a:t>SQL in a Server Environment</a:t>
            </a:r>
            <a:endParaRPr lang="en-US" dirty="0"/>
          </a:p>
        </p:txBody>
      </p:sp>
      <p:sp>
        <p:nvSpPr>
          <p:cNvPr id="3" name="Slide Number Placeholder 2">
            <a:extLst>
              <a:ext uri="{FF2B5EF4-FFF2-40B4-BE49-F238E27FC236}">
                <a16:creationId xmlns:a16="http://schemas.microsoft.com/office/drawing/2014/main" id="{3ED54701-B88D-412B-8EC4-D7EF3AB291CD}"/>
              </a:ext>
            </a:extLst>
          </p:cNvPr>
          <p:cNvSpPr>
            <a:spLocks noGrp="1"/>
          </p:cNvSpPr>
          <p:nvPr>
            <p:ph type="sldNum" sz="quarter" idx="12"/>
          </p:nvPr>
        </p:nvSpPr>
        <p:spPr/>
        <p:txBody>
          <a:bodyPr/>
          <a:lstStyle/>
          <a:p>
            <a:fld id="{AAEAE4A8-A6E5-453E-B946-FB774B73F48C}" type="slidenum">
              <a:rPr lang="en-US" smtClean="0"/>
              <a:t>71</a:t>
            </a:fld>
            <a:endParaRPr lang="en-US" dirty="0"/>
          </a:p>
        </p:txBody>
      </p:sp>
      <p:pic>
        <p:nvPicPr>
          <p:cNvPr id="5" name="Picture 4">
            <a:extLst>
              <a:ext uri="{FF2B5EF4-FFF2-40B4-BE49-F238E27FC236}">
                <a16:creationId xmlns:a16="http://schemas.microsoft.com/office/drawing/2014/main" id="{8D491D01-E3A4-457A-A7B3-5F5AE1EC7809}"/>
              </a:ext>
            </a:extLst>
          </p:cNvPr>
          <p:cNvPicPr>
            <a:picLocks noChangeAspect="1"/>
          </p:cNvPicPr>
          <p:nvPr/>
        </p:nvPicPr>
        <p:blipFill rotWithShape="1">
          <a:blip r:embed="rId2"/>
          <a:srcRect l="8739" r="8739"/>
          <a:stretch/>
        </p:blipFill>
        <p:spPr>
          <a:xfrm>
            <a:off x="1484312" y="304800"/>
            <a:ext cx="9220200" cy="5406903"/>
          </a:xfrm>
          <a:prstGeom prst="rect">
            <a:avLst/>
          </a:prstGeom>
        </p:spPr>
      </p:pic>
    </p:spTree>
    <p:extLst>
      <p:ext uri="{BB962C8B-B14F-4D97-AF65-F5344CB8AC3E}">
        <p14:creationId xmlns:p14="http://schemas.microsoft.com/office/powerpoint/2010/main" val="8431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D2218-3D07-45A1-9DF7-E31041B6141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9F4A5E45-07B0-4B5A-8ABB-DAAE9671B7A1}"/>
              </a:ext>
            </a:extLst>
          </p:cNvPr>
          <p:cNvSpPr>
            <a:spLocks noGrp="1"/>
          </p:cNvSpPr>
          <p:nvPr>
            <p:ph idx="1"/>
          </p:nvPr>
        </p:nvSpPr>
        <p:spPr>
          <a:xfrm>
            <a:off x="1065212" y="1600200"/>
            <a:ext cx="8686801" cy="4555067"/>
          </a:xfrm>
        </p:spPr>
        <p:txBody>
          <a:bodyPr>
            <a:normAutofit fontScale="85000" lnSpcReduction="20000"/>
          </a:bodyPr>
          <a:lstStyle/>
          <a:p>
            <a:r>
              <a:rPr lang="en-US" altLang="en-US" sz="1600"/>
              <a:t>John M. Gallaugher &amp; Suresh C. Ramanathan (1996). Choosing a Client/Server Architecture, Information Systems Management, 13:2, 7-13, DOI: 10.1080/10580539608906981</a:t>
            </a:r>
          </a:p>
          <a:p>
            <a:r>
              <a:rPr lang="en-US" altLang="en-US" sz="1600"/>
              <a:t>Caballé, Santi &amp; Xhafa, Fatos &amp; Raya, Jordi &amp; Barolli, Leonard &amp; Uchida, Kazunori. (2014). Building a Software Service for Mobile Devices to Enhance Awareness in Web Collaboration. Proceedings - 2014 International Conference on Intelligent Networking and Collaborative Systems, IEEE INCoS 2014. 10.1109/INCoS.2014.11. </a:t>
            </a:r>
          </a:p>
          <a:p>
            <a:r>
              <a:rPr lang="en-US" altLang="en-US" sz="1600"/>
              <a:t>Goldberg, R. N., &amp; Jirak, G. A. (1993). U.S. Patent No. 5,201,046. Washington, DC: U.S. Patent and Trademark Office.</a:t>
            </a:r>
          </a:p>
          <a:p>
            <a:r>
              <a:rPr lang="en-US" altLang="en-US" sz="1600">
                <a:hlinkClick r:id="rId2"/>
              </a:rPr>
              <a:t>https://medium.com/@k.wahome/database-connections-less-is-more-86c406b6fad</a:t>
            </a:r>
            <a:endParaRPr lang="en-US" altLang="en-US" sz="1600"/>
          </a:p>
          <a:p>
            <a:r>
              <a:rPr lang="en-US" altLang="en-US" sz="1600"/>
              <a:t>Venkatrao M. &amp; Pizzo M. (1995). SQL/CLI—a new binding style for SQL. SIGMOD Rec. 24, 4 (Dec. 1995), 72–77. DOI:https://doi.org/10.1145/219713.219763</a:t>
            </a:r>
          </a:p>
          <a:p>
            <a:r>
              <a:rPr lang="en-US" altLang="en-US" sz="1600"/>
              <a:t>Bastawala M. et al. (2002). Method and system for scrollable cursors.</a:t>
            </a:r>
          </a:p>
          <a:p>
            <a:r>
              <a:rPr lang="en-US" altLang="en-US" sz="1600"/>
              <a:t>Cursors Organized by Farrokh Alemi, Ph.D. Narrated by Yara Alemi</a:t>
            </a:r>
          </a:p>
          <a:p>
            <a:r>
              <a:rPr lang="en-US" altLang="en-US" sz="1600"/>
              <a:t>Www.PrismaTech.net Jump-Start Embedded SQL into RPG Presented by: Robert Arce.</a:t>
            </a:r>
          </a:p>
          <a:p>
            <a:r>
              <a:rPr lang="en-US" altLang="en-US" sz="1600">
                <a:hlinkClick r:id="rId3"/>
              </a:rPr>
              <a:t>http://www.hackingwithphp.com/</a:t>
            </a:r>
            <a:endParaRPr lang="en-US" altLang="en-US" sz="1600"/>
          </a:p>
          <a:p>
            <a:r>
              <a:rPr lang="en-US" altLang="en-US" sz="1600">
                <a:hlinkClick r:id="rId4"/>
              </a:rPr>
              <a:t>https://www.php.net/</a:t>
            </a:r>
            <a:endParaRPr lang="en-US" altLang="en-US" sz="1600"/>
          </a:p>
        </p:txBody>
      </p:sp>
      <p:sp>
        <p:nvSpPr>
          <p:cNvPr id="4" name="Footer Placeholder 3">
            <a:extLst>
              <a:ext uri="{FF2B5EF4-FFF2-40B4-BE49-F238E27FC236}">
                <a16:creationId xmlns:a16="http://schemas.microsoft.com/office/drawing/2014/main" id="{F12814B3-7F86-4CE7-8A1E-97E864FCA2CD}"/>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A4AE91C9-ECD5-44B2-8DC6-0F36FA854EA8}"/>
              </a:ext>
            </a:extLst>
          </p:cNvPr>
          <p:cNvSpPr>
            <a:spLocks noGrp="1"/>
          </p:cNvSpPr>
          <p:nvPr>
            <p:ph type="sldNum" sz="quarter" idx="12"/>
          </p:nvPr>
        </p:nvSpPr>
        <p:spPr/>
        <p:txBody>
          <a:bodyPr/>
          <a:lstStyle/>
          <a:p>
            <a:fld id="{AAEAE4A8-A6E5-453E-B946-FB774B73F48C}" type="slidenum">
              <a:rPr lang="en-US" smtClean="0"/>
              <a:t>72</a:t>
            </a:fld>
            <a:endParaRPr lang="en-US" dirty="0"/>
          </a:p>
        </p:txBody>
      </p:sp>
      <p:pic>
        <p:nvPicPr>
          <p:cNvPr id="8" name="Graphic 7" descr="Magnifying glass">
            <a:extLst>
              <a:ext uri="{FF2B5EF4-FFF2-40B4-BE49-F238E27FC236}">
                <a16:creationId xmlns:a16="http://schemas.microsoft.com/office/drawing/2014/main" id="{3B44C2BB-3BA3-468A-A0BE-B72C4C694E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50560" y="900642"/>
            <a:ext cx="609600" cy="609600"/>
          </a:xfrm>
          <a:prstGeom prst="rect">
            <a:avLst/>
          </a:prstGeom>
        </p:spPr>
      </p:pic>
    </p:spTree>
    <p:extLst>
      <p:ext uri="{BB962C8B-B14F-4D97-AF65-F5344CB8AC3E}">
        <p14:creationId xmlns:p14="http://schemas.microsoft.com/office/powerpoint/2010/main" val="174715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3F682-9093-49A0-A68B-5E54C3B5C4F9}"/>
              </a:ext>
            </a:extLst>
          </p:cNvPr>
          <p:cNvSpPr>
            <a:spLocks noGrp="1"/>
          </p:cNvSpPr>
          <p:nvPr>
            <p:ph type="title"/>
          </p:nvPr>
        </p:nvSpPr>
        <p:spPr/>
        <p:txBody>
          <a:bodyPr/>
          <a:lstStyle/>
          <a:p>
            <a:r>
              <a:rPr lang="en-US"/>
              <a:t>2. The SQL Environment</a:t>
            </a:r>
          </a:p>
        </p:txBody>
      </p:sp>
      <p:sp>
        <p:nvSpPr>
          <p:cNvPr id="4" name="Footer Placeholder 3">
            <a:extLst>
              <a:ext uri="{FF2B5EF4-FFF2-40B4-BE49-F238E27FC236}">
                <a16:creationId xmlns:a16="http://schemas.microsoft.com/office/drawing/2014/main" id="{4D372D78-6075-4DF1-A923-56627E506058}"/>
              </a:ext>
            </a:extLst>
          </p:cNvPr>
          <p:cNvSpPr>
            <a:spLocks noGrp="1"/>
          </p:cNvSpPr>
          <p:nvPr>
            <p:ph type="ftr" sz="quarter" idx="11"/>
          </p:nvPr>
        </p:nvSpPr>
        <p:spPr/>
        <p:txBody>
          <a:bodyPr/>
          <a:lstStyle/>
          <a:p>
            <a:r>
              <a:rPr lang="en-US"/>
              <a:t>SQL in a Server Environment</a:t>
            </a:r>
            <a:endParaRPr lang="en-US" dirty="0"/>
          </a:p>
        </p:txBody>
      </p:sp>
      <p:sp>
        <p:nvSpPr>
          <p:cNvPr id="5" name="Slide Number Placeholder 4">
            <a:extLst>
              <a:ext uri="{FF2B5EF4-FFF2-40B4-BE49-F238E27FC236}">
                <a16:creationId xmlns:a16="http://schemas.microsoft.com/office/drawing/2014/main" id="{DB9C0E0C-8E43-4730-A84A-32135705D5C2}"/>
              </a:ext>
            </a:extLst>
          </p:cNvPr>
          <p:cNvSpPr>
            <a:spLocks noGrp="1"/>
          </p:cNvSpPr>
          <p:nvPr>
            <p:ph type="sldNum" sz="quarter" idx="12"/>
          </p:nvPr>
        </p:nvSpPr>
        <p:spPr/>
        <p:txBody>
          <a:bodyPr/>
          <a:lstStyle/>
          <a:p>
            <a:fld id="{AAEAE4A8-A6E5-453E-B946-FB774B73F48C}" type="slidenum">
              <a:rPr lang="en-US" smtClean="0"/>
              <a:t>8</a:t>
            </a:fld>
            <a:endParaRPr lang="en-US" dirty="0"/>
          </a:p>
        </p:txBody>
      </p:sp>
      <p:pic>
        <p:nvPicPr>
          <p:cNvPr id="49" name="Content Placeholder 8" descr="Icon&#10;&#10;Description automatically generated">
            <a:extLst>
              <a:ext uri="{FF2B5EF4-FFF2-40B4-BE49-F238E27FC236}">
                <a16:creationId xmlns:a16="http://schemas.microsoft.com/office/drawing/2014/main" id="{24657567-0D53-4E82-8BF2-B351D57D56DA}"/>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sp>
        <p:nvSpPr>
          <p:cNvPr id="51" name="Content Placeholder 50">
            <a:extLst>
              <a:ext uri="{FF2B5EF4-FFF2-40B4-BE49-F238E27FC236}">
                <a16:creationId xmlns:a16="http://schemas.microsoft.com/office/drawing/2014/main" id="{926A9A3A-E7DB-40A2-B25F-86339201FC09}"/>
              </a:ext>
            </a:extLst>
          </p:cNvPr>
          <p:cNvSpPr>
            <a:spLocks noGrp="1"/>
          </p:cNvSpPr>
          <p:nvPr>
            <p:ph idx="1"/>
          </p:nvPr>
        </p:nvSpPr>
        <p:spPr>
          <a:xfrm>
            <a:off x="1065213" y="1824482"/>
            <a:ext cx="2971800" cy="2976118"/>
          </a:xfrm>
        </p:spPr>
        <p:txBody>
          <a:bodyPr/>
          <a:lstStyle/>
          <a:p>
            <a:pPr marL="45720" indent="0">
              <a:buNone/>
            </a:pPr>
            <a:r>
              <a:rPr lang="en-US" altLang="en-US" b="1"/>
              <a:t>2.1 Environments</a:t>
            </a:r>
          </a:p>
          <a:p>
            <a:pPr marL="45720" indent="0">
              <a:buNone/>
            </a:pPr>
            <a:r>
              <a:rPr lang="en-US" altLang="en-US" b="1"/>
              <a:t>2.2 Schemas</a:t>
            </a:r>
          </a:p>
          <a:p>
            <a:pPr marL="45720" indent="0">
              <a:buNone/>
            </a:pPr>
            <a:r>
              <a:rPr lang="en-US" altLang="en-US" b="1"/>
              <a:t>2.3 Catalogs</a:t>
            </a:r>
          </a:p>
          <a:p>
            <a:pPr marL="45720" indent="0">
              <a:buNone/>
            </a:pPr>
            <a:r>
              <a:rPr lang="en-US" altLang="en-US" b="1"/>
              <a:t>2.4 Clients and Servers</a:t>
            </a:r>
          </a:p>
          <a:p>
            <a:pPr marL="45720" indent="0">
              <a:buNone/>
            </a:pPr>
            <a:r>
              <a:rPr lang="en-US" altLang="en-US" b="1"/>
              <a:t>2.5 Connections</a:t>
            </a:r>
          </a:p>
          <a:p>
            <a:pPr marL="45720" indent="0">
              <a:buNone/>
            </a:pPr>
            <a:r>
              <a:rPr lang="en-US" altLang="en-US" b="1"/>
              <a:t>2.6 Sessions</a:t>
            </a:r>
          </a:p>
          <a:p>
            <a:endParaRPr lang="en-US"/>
          </a:p>
        </p:txBody>
      </p:sp>
    </p:spTree>
    <p:extLst>
      <p:ext uri="{BB962C8B-B14F-4D97-AF65-F5344CB8AC3E}">
        <p14:creationId xmlns:p14="http://schemas.microsoft.com/office/powerpoint/2010/main" val="79262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F8A93D-9884-480C-9A33-85499554D358}"/>
              </a:ext>
            </a:extLst>
          </p:cNvPr>
          <p:cNvSpPr>
            <a:spLocks noGrp="1"/>
          </p:cNvSpPr>
          <p:nvPr>
            <p:ph type="body" sz="half" idx="2"/>
          </p:nvPr>
        </p:nvSpPr>
        <p:spPr>
          <a:xfrm>
            <a:off x="1065212" y="2564342"/>
            <a:ext cx="4876800" cy="1066800"/>
          </a:xfrm>
        </p:spPr>
        <p:txBody>
          <a:bodyPr>
            <a:normAutofit/>
          </a:bodyPr>
          <a:lstStyle/>
          <a:p>
            <a:pPr marL="285750" indent="-285750">
              <a:buFont typeface="Arial" panose="020B0604020202020204" pitchFamily="34" charset="0"/>
              <a:buChar char="•"/>
            </a:pPr>
            <a:r>
              <a:rPr lang="en-US" altLang="en-US" sz="2000"/>
              <a:t>The framework that SQL operates on.</a:t>
            </a:r>
          </a:p>
          <a:p>
            <a:pPr marL="285750" indent="-285750">
              <a:buFont typeface="Arial" panose="020B0604020202020204" pitchFamily="34" charset="0"/>
              <a:buChar char="•"/>
            </a:pPr>
            <a:r>
              <a:rPr lang="en-US" altLang="en-US" sz="2000"/>
              <a:t>A DBMS running at some installation.</a:t>
            </a:r>
          </a:p>
        </p:txBody>
      </p:sp>
      <p:sp>
        <p:nvSpPr>
          <p:cNvPr id="5" name="Footer Placeholder 4">
            <a:extLst>
              <a:ext uri="{FF2B5EF4-FFF2-40B4-BE49-F238E27FC236}">
                <a16:creationId xmlns:a16="http://schemas.microsoft.com/office/drawing/2014/main" id="{934AA2AA-DF33-43B4-AA36-AF0B47235625}"/>
              </a:ext>
            </a:extLst>
          </p:cNvPr>
          <p:cNvSpPr>
            <a:spLocks noGrp="1"/>
          </p:cNvSpPr>
          <p:nvPr>
            <p:ph type="ftr" sz="quarter" idx="11"/>
          </p:nvPr>
        </p:nvSpPr>
        <p:spPr/>
        <p:txBody>
          <a:bodyPr/>
          <a:lstStyle/>
          <a:p>
            <a:r>
              <a:rPr lang="en-US"/>
              <a:t>SQL in a Server Environment</a:t>
            </a:r>
            <a:endParaRPr lang="en-US" dirty="0"/>
          </a:p>
        </p:txBody>
      </p:sp>
      <p:sp>
        <p:nvSpPr>
          <p:cNvPr id="6" name="Slide Number Placeholder 5">
            <a:extLst>
              <a:ext uri="{FF2B5EF4-FFF2-40B4-BE49-F238E27FC236}">
                <a16:creationId xmlns:a16="http://schemas.microsoft.com/office/drawing/2014/main" id="{00494E22-CA85-48A7-8710-EC44C17127B3}"/>
              </a:ext>
            </a:extLst>
          </p:cNvPr>
          <p:cNvSpPr>
            <a:spLocks noGrp="1"/>
          </p:cNvSpPr>
          <p:nvPr>
            <p:ph type="sldNum" sz="quarter" idx="12"/>
          </p:nvPr>
        </p:nvSpPr>
        <p:spPr/>
        <p:txBody>
          <a:bodyPr/>
          <a:lstStyle/>
          <a:p>
            <a:fld id="{AAEAE4A8-A6E5-453E-B946-FB774B73F48C}" type="slidenum">
              <a:rPr lang="en-US" smtClean="0"/>
              <a:t>9</a:t>
            </a:fld>
            <a:endParaRPr lang="en-US" dirty="0"/>
          </a:p>
        </p:txBody>
      </p:sp>
      <p:sp>
        <p:nvSpPr>
          <p:cNvPr id="7" name="Text Placeholder 6">
            <a:extLst>
              <a:ext uri="{FF2B5EF4-FFF2-40B4-BE49-F238E27FC236}">
                <a16:creationId xmlns:a16="http://schemas.microsoft.com/office/drawing/2014/main" id="{A1209151-B561-4D22-8B54-D1B403D89EA2}"/>
              </a:ext>
            </a:extLst>
          </p:cNvPr>
          <p:cNvSpPr>
            <a:spLocks noGrp="1"/>
          </p:cNvSpPr>
          <p:nvPr>
            <p:ph type="body" sz="quarter" idx="13"/>
          </p:nvPr>
        </p:nvSpPr>
        <p:spPr/>
        <p:txBody>
          <a:bodyPr/>
          <a:lstStyle/>
          <a:p>
            <a:r>
              <a:rPr lang="en-US"/>
              <a:t>2.1 SQL Environments</a:t>
            </a:r>
          </a:p>
        </p:txBody>
      </p:sp>
      <p:sp>
        <p:nvSpPr>
          <p:cNvPr id="8" name="Title 1">
            <a:extLst>
              <a:ext uri="{FF2B5EF4-FFF2-40B4-BE49-F238E27FC236}">
                <a16:creationId xmlns:a16="http://schemas.microsoft.com/office/drawing/2014/main" id="{7B713B01-1AB6-4AE4-82A7-FB5A86C06CDF}"/>
              </a:ext>
            </a:extLst>
          </p:cNvPr>
          <p:cNvSpPr>
            <a:spLocks noGrp="1"/>
          </p:cNvSpPr>
          <p:nvPr>
            <p:ph type="title"/>
          </p:nvPr>
        </p:nvSpPr>
        <p:spPr>
          <a:xfrm>
            <a:off x="1065212" y="533400"/>
            <a:ext cx="8686801" cy="1066800"/>
          </a:xfrm>
        </p:spPr>
        <p:txBody>
          <a:bodyPr/>
          <a:lstStyle/>
          <a:p>
            <a:r>
              <a:rPr lang="en-US"/>
              <a:t>2. The SQL Environment</a:t>
            </a:r>
          </a:p>
        </p:txBody>
      </p:sp>
      <p:pic>
        <p:nvPicPr>
          <p:cNvPr id="9" name="Content Placeholder 8" descr="Icon&#10;&#10;Description automatically generated">
            <a:extLst>
              <a:ext uri="{FF2B5EF4-FFF2-40B4-BE49-F238E27FC236}">
                <a16:creationId xmlns:a16="http://schemas.microsoft.com/office/drawing/2014/main" id="{71618BB2-8333-47FD-8181-1F6705D27DE1}"/>
              </a:ext>
            </a:extLst>
          </p:cNvPr>
          <p:cNvPicPr>
            <a:picLocks noChangeAspect="1"/>
          </p:cNvPicPr>
          <p:nvPr/>
        </p:nvPicPr>
        <p:blipFill rotWithShape="1">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l="29009" t="5419" r="28778" b="4299"/>
          <a:stretch/>
        </p:blipFill>
        <p:spPr>
          <a:xfrm>
            <a:off x="377824" y="757682"/>
            <a:ext cx="685800" cy="842518"/>
          </a:xfrm>
          <a:prstGeom prst="rect">
            <a:avLst/>
          </a:prstGeom>
        </p:spPr>
      </p:pic>
      <p:pic>
        <p:nvPicPr>
          <p:cNvPr id="10" name="Picture 4">
            <a:extLst>
              <a:ext uri="{FF2B5EF4-FFF2-40B4-BE49-F238E27FC236}">
                <a16:creationId xmlns:a16="http://schemas.microsoft.com/office/drawing/2014/main" id="{9F5972C0-653B-46E7-96AE-116F4F4E2B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192816" y="429684"/>
            <a:ext cx="4392613" cy="5689600"/>
          </a:xfrm>
          <a:prstGeom prst="rect">
            <a:avLst/>
          </a:prstGeom>
          <a:noFill/>
          <a:ln/>
        </p:spPr>
      </p:pic>
      <p:sp>
        <p:nvSpPr>
          <p:cNvPr id="12" name="TextBox 11">
            <a:extLst>
              <a:ext uri="{FF2B5EF4-FFF2-40B4-BE49-F238E27FC236}">
                <a16:creationId xmlns:a16="http://schemas.microsoft.com/office/drawing/2014/main" id="{32738D48-B9C1-49FE-B9FF-CE713715CFD0}"/>
              </a:ext>
            </a:extLst>
          </p:cNvPr>
          <p:cNvSpPr txBox="1"/>
          <p:nvPr/>
        </p:nvSpPr>
        <p:spPr>
          <a:xfrm>
            <a:off x="1081086" y="3933564"/>
            <a:ext cx="6094268" cy="1261884"/>
          </a:xfrm>
          <a:prstGeom prst="rect">
            <a:avLst/>
          </a:prstGeom>
          <a:solidFill>
            <a:schemeClr val="accent2">
              <a:lumMod val="40000"/>
              <a:lumOff val="60000"/>
            </a:schemeClr>
          </a:solidFill>
          <a:ln>
            <a:solidFill>
              <a:schemeClr val="bg2"/>
            </a:solidFill>
          </a:ln>
        </p:spPr>
        <p:txBody>
          <a:bodyPr wrap="square">
            <a:spAutoFit/>
          </a:bodyPr>
          <a:lstStyle/>
          <a:p>
            <a:pPr algn="ctr"/>
            <a:r>
              <a:rPr lang="en-US" altLang="en-US" sz="2000"/>
              <a:t>“</a:t>
            </a:r>
            <a:r>
              <a:rPr lang="en-US" altLang="en-US" sz="2000" i="1"/>
              <a:t>A database management system (DBMS) is (a) computer software that stores data and provides software routines for manipulating the stored data</a:t>
            </a:r>
            <a:r>
              <a:rPr lang="en-US" altLang="en-US" sz="2000"/>
              <a:t>”</a:t>
            </a:r>
          </a:p>
          <a:p>
            <a:pPr algn="r"/>
            <a:r>
              <a:rPr lang="en-US" altLang="en-US" sz="1600"/>
              <a:t>(Goldbert, R. N., &amp; Jirak, G. A)</a:t>
            </a:r>
          </a:p>
        </p:txBody>
      </p:sp>
    </p:spTree>
    <p:extLst>
      <p:ext uri="{BB962C8B-B14F-4D97-AF65-F5344CB8AC3E}">
        <p14:creationId xmlns:p14="http://schemas.microsoft.com/office/powerpoint/2010/main" val="349238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2" grpId="0" animBg="1"/>
    </p:bldLst>
  </p:timing>
</p:sld>
</file>

<file path=ppt/theme/theme1.xml><?xml version="1.0" encoding="utf-8"?>
<a:theme xmlns:a="http://schemas.openxmlformats.org/drawingml/2006/main" name="Business strategy presentation">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square" rtlCol="0" anchor="ctr" anchorCtr="1">
        <a:spAutoFit/>
      </a:bodyPr>
      <a:lstStyle>
        <a:defPPr>
          <a:defRPr dirty="0" smtClean="0"/>
        </a:defPPr>
      </a:lstStyle>
    </a:txDef>
  </a:objectDefaults>
  <a:extraClrSchemeLst/>
  <a:extLst>
    <a:ext uri="{05A4C25C-085E-4340-85A3-A5531E510DB2}">
      <thm15:themeFamily xmlns:thm15="http://schemas.microsoft.com/office/thememl/2012/main" name="Business strategy presentation.potx" id="{A5F13A6F-AB02-4A73-816C-34C20B6AA795}" vid="{DE7FCDCE-56F1-4731-A067-3AC58DCA2BCA}"/>
    </a:ext>
  </a:extLst>
</a:theme>
</file>

<file path=ppt/theme/theme2.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lue Red">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strategy slides</Template>
  <TotalTime>1083</TotalTime>
  <Words>3480</Words>
  <Application>Microsoft Office PowerPoint</Application>
  <PresentationFormat>Custom</PresentationFormat>
  <Paragraphs>566</Paragraphs>
  <Slides>72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Arial</vt:lpstr>
      <vt:lpstr>Calibri</vt:lpstr>
      <vt:lpstr>Fira Code</vt:lpstr>
      <vt:lpstr>Palatino Linotype</vt:lpstr>
      <vt:lpstr>Business strategy presentation</vt:lpstr>
      <vt:lpstr>SQL in a  SERVER Environment</vt:lpstr>
      <vt:lpstr>Content</vt:lpstr>
      <vt:lpstr>1. The Three-Tier Architecture</vt:lpstr>
      <vt:lpstr>1. The Three-Tier Architecture</vt:lpstr>
      <vt:lpstr>1. The Three-Tier Architecture</vt:lpstr>
      <vt:lpstr>1. The Three-Tier Architecture</vt:lpstr>
      <vt:lpstr>1. The Three-Tier Architecture</vt:lpstr>
      <vt:lpstr>2. The SQL Environment</vt:lpstr>
      <vt:lpstr>2. The SQL Environment</vt:lpstr>
      <vt:lpstr>2. The SQL Environment</vt:lpstr>
      <vt:lpstr>2. The SQL Environment</vt:lpstr>
      <vt:lpstr>2. The SQL Environment</vt:lpstr>
      <vt:lpstr>2. The SQL Environment</vt:lpstr>
      <vt:lpstr>2. The SQL Environment</vt:lpstr>
      <vt:lpstr>2. The SQL Environment</vt:lpstr>
      <vt:lpstr>3. SQL/Host-Language Interface</vt:lpstr>
      <vt:lpstr>3. SQL/Host-Language Interface</vt:lpstr>
      <vt:lpstr>3. SQL/Host-Language Interface</vt:lpstr>
      <vt:lpstr>3. SQL/Host-Language Interface</vt:lpstr>
      <vt:lpstr>3. SQL/Host-Language Interface</vt:lpstr>
      <vt:lpstr>3. SQL/Host-Language Interface</vt:lpstr>
      <vt:lpstr>3. SQL/Host-Language Interface</vt:lpstr>
      <vt:lpstr>3. SQL/Host-Language Interface</vt:lpstr>
      <vt:lpstr>4. Stored Procedures</vt:lpstr>
      <vt:lpstr>4. Stored Procedures</vt:lpstr>
      <vt:lpstr>4. Stored Procedures</vt:lpstr>
      <vt:lpstr>4. Stored Procedures</vt:lpstr>
      <vt:lpstr>4. Stored Procedures</vt:lpstr>
      <vt:lpstr>4. Stored Procedures</vt:lpstr>
      <vt:lpstr>4. Stored Procedures</vt:lpstr>
      <vt:lpstr>4. Stored Procedures</vt:lpstr>
      <vt:lpstr>4. Stored Procedures</vt:lpstr>
      <vt:lpstr>4. Stored Procedures</vt:lpstr>
      <vt:lpstr>4. Stored Procedures</vt:lpstr>
      <vt:lpstr>5. Using a Call-Level Interface</vt:lpstr>
      <vt:lpstr>5. Using a Call-Level Interface</vt:lpstr>
      <vt:lpstr>5. Using a Call-Level Interface</vt:lpstr>
      <vt:lpstr>5. Using a Call-Level Interface</vt:lpstr>
      <vt:lpstr>5. Using a Call-Level Interface</vt:lpstr>
      <vt:lpstr>5. Using a Call-Level Interface</vt:lpstr>
      <vt:lpstr>5. Using a Call-Level Interface</vt:lpstr>
      <vt:lpstr>5. Using a Call-Level Interface</vt:lpstr>
      <vt:lpstr>6. JDBC (Java Database Connectivity)</vt:lpstr>
      <vt:lpstr>6. JDBC (Java Database Connectivity)</vt:lpstr>
      <vt:lpstr>6. JDBC (Java Database Connectivity)</vt:lpstr>
      <vt:lpstr>6. JDBC (Java Database Connectivity)</vt:lpstr>
      <vt:lpstr>6. JDBC (Java Database Connectivity)</vt:lpstr>
      <vt:lpstr>6. JDBC (Java Database Connectivity)</vt:lpstr>
      <vt:lpstr>6. JDBC (Java Database Connectivity)</vt:lpstr>
      <vt:lpstr>6. JDBC (Java Database Connectivity)</vt:lpstr>
      <vt:lpstr>PowerPoint Presentation</vt:lpstr>
      <vt:lpstr>6. JDBC (Java Database Connectivity)</vt:lpstr>
      <vt:lpstr>PowerPoint Presentation</vt:lpstr>
      <vt:lpstr>PowerPoint Presentation</vt:lpstr>
      <vt:lpstr>7. PHP</vt:lpstr>
      <vt:lpstr>7. PHP</vt:lpstr>
      <vt:lpstr>7. PHP</vt:lpstr>
      <vt:lpstr>7. PHP</vt:lpstr>
      <vt:lpstr>7. PHP</vt:lpstr>
      <vt:lpstr>7. PHP</vt:lpstr>
      <vt:lpstr>7. PHP</vt:lpstr>
      <vt:lpstr>7. PHP</vt:lpstr>
      <vt:lpstr>7. PHP</vt:lpstr>
      <vt:lpstr>PowerPoint Presentation</vt:lpstr>
      <vt:lpstr>PowerPoint Presentation</vt:lpstr>
      <vt:lpstr>PowerPoint Presentation</vt:lpstr>
      <vt:lpstr>PowerPoint Presentation</vt:lpstr>
      <vt:lpstr>7. PHP</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Recommending a Strategy</dc:title>
  <dc:creator>Phong Nguyễn Trần</dc:creator>
  <cp:lastModifiedBy>Phong Nguyễn Trần</cp:lastModifiedBy>
  <cp:revision>257</cp:revision>
  <dcterms:created xsi:type="dcterms:W3CDTF">2020-11-09T02:54:08Z</dcterms:created>
  <dcterms:modified xsi:type="dcterms:W3CDTF">2020-11-17T07:07:05Z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74069400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